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doc" ContentType="application/msword"/>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305" r:id="rId2"/>
    <p:sldId id="256" r:id="rId3"/>
    <p:sldId id="257" r:id="rId4"/>
    <p:sldId id="258" r:id="rId5"/>
    <p:sldId id="294" r:id="rId6"/>
    <p:sldId id="290" r:id="rId7"/>
    <p:sldId id="295" r:id="rId8"/>
    <p:sldId id="296" r:id="rId9"/>
    <p:sldId id="297" r:id="rId10"/>
    <p:sldId id="298" r:id="rId11"/>
    <p:sldId id="299" r:id="rId12"/>
    <p:sldId id="292" r:id="rId13"/>
    <p:sldId id="291" r:id="rId14"/>
    <p:sldId id="259" r:id="rId15"/>
    <p:sldId id="260" r:id="rId16"/>
    <p:sldId id="261" r:id="rId17"/>
    <p:sldId id="282" r:id="rId18"/>
    <p:sldId id="277" r:id="rId19"/>
    <p:sldId id="293" r:id="rId20"/>
    <p:sldId id="283" r:id="rId21"/>
    <p:sldId id="275" r:id="rId22"/>
    <p:sldId id="276" r:id="rId23"/>
    <p:sldId id="285" r:id="rId24"/>
    <p:sldId id="303" r:id="rId25"/>
    <p:sldId id="304" r:id="rId26"/>
    <p:sldId id="264" r:id="rId27"/>
    <p:sldId id="265" r:id="rId28"/>
    <p:sldId id="266" r:id="rId29"/>
    <p:sldId id="302" r:id="rId30"/>
    <p:sldId id="267" r:id="rId31"/>
    <p:sldId id="268" r:id="rId32"/>
    <p:sldId id="269" r:id="rId33"/>
    <p:sldId id="270" r:id="rId34"/>
    <p:sldId id="271" r:id="rId35"/>
    <p:sldId id="272" r:id="rId36"/>
    <p:sldId id="273" r:id="rId37"/>
    <p:sldId id="301" r:id="rId38"/>
    <p:sldId id="286" r:id="rId39"/>
    <p:sldId id="287" r:id="rId40"/>
    <p:sldId id="288" r:id="rId41"/>
    <p:sldId id="300" r:id="rId42"/>
    <p:sldId id="278" r:id="rId43"/>
    <p:sldId id="280" r:id="rId44"/>
    <p:sldId id="281" r:id="rId45"/>
    <p:sldId id="284" r:id="rId46"/>
    <p:sldId id="289" r:id="rId47"/>
    <p:sldId id="306"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49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2BA9968-7CF9-400D-B68E-E76EFCA86601}" type="datetimeFigureOut">
              <a:rPr lang="en-US" smtClean="0"/>
              <a:pPr/>
              <a:t>6/20/2012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882D47-7116-498D-874B-21E0749CE0A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ADD9F7-5012-423B-9718-B30395262E1D}" type="slidenum">
              <a:rPr lang="ar-SA"/>
              <a:pPr/>
              <a:t>1</a:t>
            </a:fld>
            <a:endParaRPr lang="en-US"/>
          </a:p>
        </p:txBody>
      </p:sp>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xfrm>
            <a:off x="914400" y="4343400"/>
            <a:ext cx="5029200" cy="4114800"/>
          </a:xfrm>
        </p:spPr>
        <p:txBody>
          <a:bodyPr/>
          <a:lstStyle/>
          <a:p>
            <a:endParaRPr lang="fa-I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r>
              <a:rPr lang="ar-SA"/>
              <a:t>سازمان انتقال خون</a:t>
            </a:r>
            <a:r>
              <a:rPr lang="en-US"/>
              <a:t> </a:t>
            </a:r>
          </a:p>
        </p:txBody>
      </p:sp>
      <p:sp>
        <p:nvSpPr>
          <p:cNvPr id="81923" name="Rectangle 6"/>
          <p:cNvSpPr>
            <a:spLocks noGrp="1" noChangeArrowheads="1"/>
          </p:cNvSpPr>
          <p:nvPr>
            <p:ph type="ftr" sz="quarter" idx="4"/>
          </p:nvPr>
        </p:nvSpPr>
        <p:spPr>
          <a:noFill/>
        </p:spPr>
        <p:txBody>
          <a:bodyPr/>
          <a:lstStyle/>
          <a:p>
            <a:r>
              <a:rPr lang="ar-SA"/>
              <a:t>مجموعه مستندات برنامه استراتژيك - سال 82-81</a:t>
            </a:r>
            <a:r>
              <a:rPr lang="en-US"/>
              <a:t> </a:t>
            </a:r>
          </a:p>
        </p:txBody>
      </p:sp>
      <p:sp>
        <p:nvSpPr>
          <p:cNvPr id="81924" name="Rectangle 7"/>
          <p:cNvSpPr>
            <a:spLocks noGrp="1" noChangeArrowheads="1"/>
          </p:cNvSpPr>
          <p:nvPr>
            <p:ph type="sldNum" sz="quarter" idx="5"/>
          </p:nvPr>
        </p:nvSpPr>
        <p:spPr>
          <a:noFill/>
        </p:spPr>
        <p:txBody>
          <a:bodyPr/>
          <a:lstStyle/>
          <a:p>
            <a:fld id="{5318D592-A74D-4733-8E61-CBDC00E83531}" type="slidenum">
              <a:rPr lang="en-US"/>
              <a:pPr/>
              <a:t>6</a:t>
            </a:fld>
            <a:endParaRPr lang="en-US"/>
          </a:p>
        </p:txBody>
      </p:sp>
      <p:sp>
        <p:nvSpPr>
          <p:cNvPr id="81925" name="Rectangle 2"/>
          <p:cNvSpPr>
            <a:spLocks noGrp="1" noRot="1" noChangeAspect="1" noChangeArrowheads="1" noTextEdit="1"/>
          </p:cNvSpPr>
          <p:nvPr>
            <p:ph type="sldImg"/>
          </p:nvPr>
        </p:nvSpPr>
        <p:spPr>
          <a:ln/>
        </p:spPr>
      </p:sp>
      <p:sp>
        <p:nvSpPr>
          <p:cNvPr id="81926" name="Rectangle 3"/>
          <p:cNvSpPr>
            <a:spLocks noGrp="1" noChangeArrowheads="1"/>
          </p:cNvSpPr>
          <p:nvPr>
            <p:ph type="body" idx="1"/>
          </p:nvPr>
        </p:nvSpPr>
        <p:spPr>
          <a:xfrm>
            <a:off x="457200" y="4343400"/>
            <a:ext cx="6019800" cy="4114800"/>
          </a:xfrm>
          <a:noFill/>
          <a:ln/>
        </p:spPr>
        <p:txBody>
          <a:bodyPr/>
          <a:lstStyle/>
          <a:p>
            <a:pPr eaLnBrk="1" hangingPunct="1"/>
            <a:r>
              <a:rPr lang="en-US" smtClean="0"/>
              <a:t>Final quotes - I would suggest we join the first group!</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9"/>
          <p:cNvSpPr>
            <a:spLocks noGrp="1" noChangeArrowheads="1"/>
          </p:cNvSpPr>
          <p:nvPr>
            <p:ph type="sldNum" sz="quarter" idx="5"/>
          </p:nvPr>
        </p:nvSpPr>
        <p:spPr>
          <a:noFill/>
        </p:spPr>
        <p:txBody>
          <a:bodyPr/>
          <a:lstStyle/>
          <a:p>
            <a:fld id="{E5D32004-F2C1-4A86-8ED1-13917282F798}" type="slidenum">
              <a:rPr lang="en-US"/>
              <a:pPr/>
              <a:t>17</a:t>
            </a:fld>
            <a:endParaRPr lang="en-US"/>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fa-I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68C6708-CFE4-4BD3-ACD4-02833EB42284}" type="datetimeFigureOut">
              <a:rPr lang="en-US" smtClean="0"/>
              <a:pPr/>
              <a:t>6/20/2012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91822B-12F5-45EB-B321-08FB8328347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8C6708-CFE4-4BD3-ACD4-02833EB42284}" type="datetimeFigureOut">
              <a:rPr lang="en-US" smtClean="0"/>
              <a:pPr/>
              <a:t>6/20/2012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91822B-12F5-45EB-B321-08FB8328347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8C6708-CFE4-4BD3-ACD4-02833EB42284}" type="datetimeFigureOut">
              <a:rPr lang="en-US" smtClean="0"/>
              <a:pPr/>
              <a:t>6/20/2012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91822B-12F5-45EB-B321-08FB83283474}"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82296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4114800"/>
            <a:ext cx="82296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0435C4A-1706-4655-879B-A051D7AF9F57}" type="slidenum">
              <a:rPr lang="ar-SA"/>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40386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F4FCDA2E-5115-4C9A-9914-D9A6CCEA0A19}" type="slidenum">
              <a:rPr lang="ar-SA"/>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fa-IR"/>
          </a:p>
        </p:txBody>
      </p:sp>
      <p:sp>
        <p:nvSpPr>
          <p:cNvPr id="3" name="Table Placeholder 2"/>
          <p:cNvSpPr>
            <a:spLocks noGrp="1"/>
          </p:cNvSpPr>
          <p:nvPr>
            <p:ph type="tbl" idx="1"/>
          </p:nvPr>
        </p:nvSpPr>
        <p:spPr>
          <a:xfrm>
            <a:off x="1182688" y="2017713"/>
            <a:ext cx="7772400" cy="4114800"/>
          </a:xfrm>
        </p:spPr>
        <p:txBody>
          <a:bodyPr/>
          <a:lstStyle/>
          <a:p>
            <a:pPr lvl="0"/>
            <a:endParaRPr lang="fa-IR" noProof="0" smtClean="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DB8168E8-C76C-4281-B7AB-E1FCFEBA2738}" type="slidenum">
              <a:rPr lang="ar-SA"/>
              <a:pPr>
                <a:defRPr/>
              </a:pPr>
              <a:t>‹#›</a:t>
            </a:fld>
            <a:endParaRPr lang="en-US"/>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8C6708-CFE4-4BD3-ACD4-02833EB42284}" type="datetimeFigureOut">
              <a:rPr lang="en-US" smtClean="0"/>
              <a:pPr/>
              <a:t>6/20/2012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91822B-12F5-45EB-B321-08FB8328347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8C6708-CFE4-4BD3-ACD4-02833EB42284}" type="datetimeFigureOut">
              <a:rPr lang="en-US" smtClean="0"/>
              <a:pPr/>
              <a:t>6/20/2012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91822B-12F5-45EB-B321-08FB8328347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68C6708-CFE4-4BD3-ACD4-02833EB42284}" type="datetimeFigureOut">
              <a:rPr lang="en-US" smtClean="0"/>
              <a:pPr/>
              <a:t>6/20/2012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91822B-12F5-45EB-B321-08FB8328347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68C6708-CFE4-4BD3-ACD4-02833EB42284}" type="datetimeFigureOut">
              <a:rPr lang="en-US" smtClean="0"/>
              <a:pPr/>
              <a:t>6/20/2012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91822B-12F5-45EB-B321-08FB8328347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8C6708-CFE4-4BD3-ACD4-02833EB42284}" type="datetimeFigureOut">
              <a:rPr lang="en-US" smtClean="0"/>
              <a:pPr/>
              <a:t>6/20/2012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91822B-12F5-45EB-B321-08FB8328347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8C6708-CFE4-4BD3-ACD4-02833EB42284}" type="datetimeFigureOut">
              <a:rPr lang="en-US" smtClean="0"/>
              <a:pPr/>
              <a:t>6/20/2012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91822B-12F5-45EB-B321-08FB8328347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8C6708-CFE4-4BD3-ACD4-02833EB42284}" type="datetimeFigureOut">
              <a:rPr lang="en-US" smtClean="0"/>
              <a:pPr/>
              <a:t>6/20/2012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91822B-12F5-45EB-B321-08FB8328347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8C6708-CFE4-4BD3-ACD4-02833EB42284}" type="datetimeFigureOut">
              <a:rPr lang="en-US" smtClean="0"/>
              <a:pPr/>
              <a:t>6/20/2012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91822B-12F5-45EB-B321-08FB8328347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8C6708-CFE4-4BD3-ACD4-02833EB42284}" type="datetimeFigureOut">
              <a:rPr lang="en-US" smtClean="0"/>
              <a:pPr/>
              <a:t>6/20/2012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91822B-12F5-45EB-B321-08FB8328347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Microsoft_Office_Excel_97-2003_Worksheet1.xls"/><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14.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Microsoft_Office_Word_97_-_2003_Document2.doc"/><Relationship Id="rId2" Type="http://schemas.openxmlformats.org/officeDocument/2006/relationships/slideLayout" Target="../slideLayouts/slideLayout14.xml"/><Relationship Id="rId1" Type="http://schemas.openxmlformats.org/officeDocument/2006/relationships/vmlDrawing" Target="../drawings/vmlDrawing2.v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8130" name="Picture 2" descr="god"/>
          <p:cNvPicPr>
            <a:picLocks noGrp="1" noChangeAspect="1" noChangeArrowheads="1"/>
          </p:cNvPicPr>
          <p:nvPr>
            <p:ph idx="1"/>
          </p:nvPr>
        </p:nvPicPr>
        <p:blipFill>
          <a:blip r:embed="rId3" cstate="print"/>
          <a:srcRect/>
          <a:stretch>
            <a:fillRect/>
          </a:stretch>
        </p:blipFill>
        <p:spPr>
          <a:xfrm>
            <a:off x="1259632" y="1340768"/>
            <a:ext cx="6705600" cy="4419600"/>
          </a:xfrm>
          <a:noFill/>
          <a:ln/>
        </p:spPr>
      </p:pic>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02" name="Rectangle 2"/>
          <p:cNvSpPr>
            <a:spLocks noGrp="1" noChangeArrowheads="1"/>
          </p:cNvSpPr>
          <p:nvPr>
            <p:ph type="title"/>
          </p:nvPr>
        </p:nvSpPr>
        <p:spPr>
          <a:xfrm>
            <a:off x="3995936" y="116632"/>
            <a:ext cx="4773216" cy="1143000"/>
          </a:xfrm>
        </p:spPr>
        <p:txBody>
          <a:bodyPr/>
          <a:lstStyle/>
          <a:p>
            <a:pPr eaLnBrk="1" hangingPunct="1">
              <a:defRPr/>
            </a:pPr>
            <a:r>
              <a:rPr lang="fa-IR" dirty="0" smtClean="0">
                <a:solidFill>
                  <a:srgbClr val="002060"/>
                </a:solidFill>
                <a:cs typeface="2  Titr" pitchFamily="2" charset="-78"/>
              </a:rPr>
              <a:t>بازده </a:t>
            </a:r>
            <a:endParaRPr lang="en-US" dirty="0" smtClean="0">
              <a:solidFill>
                <a:srgbClr val="002060"/>
              </a:solidFill>
              <a:cs typeface="2  Titr" pitchFamily="2" charset="-78"/>
            </a:endParaRPr>
          </a:p>
        </p:txBody>
      </p:sp>
      <p:grpSp>
        <p:nvGrpSpPr>
          <p:cNvPr id="2" name="Group 3"/>
          <p:cNvGrpSpPr>
            <a:grpSpLocks/>
          </p:cNvGrpSpPr>
          <p:nvPr/>
        </p:nvGrpSpPr>
        <p:grpSpPr bwMode="auto">
          <a:xfrm>
            <a:off x="747713" y="3559175"/>
            <a:ext cx="1525587" cy="1368425"/>
            <a:chOff x="471" y="1162"/>
            <a:chExt cx="961" cy="862"/>
          </a:xfrm>
        </p:grpSpPr>
        <p:sp>
          <p:nvSpPr>
            <p:cNvPr id="563204" name="AutoShape 4"/>
            <p:cNvSpPr>
              <a:spLocks noChangeArrowheads="1"/>
            </p:cNvSpPr>
            <p:nvPr/>
          </p:nvSpPr>
          <p:spPr bwMode="auto">
            <a:xfrm>
              <a:off x="476" y="1162"/>
              <a:ext cx="907" cy="862"/>
            </a:xfrm>
            <a:prstGeom prst="roundRect">
              <a:avLst>
                <a:gd name="adj" fmla="val 16667"/>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18446" name="Text Box 5"/>
            <p:cNvSpPr txBox="1">
              <a:spLocks noChangeArrowheads="1"/>
            </p:cNvSpPr>
            <p:nvPr/>
          </p:nvSpPr>
          <p:spPr bwMode="auto">
            <a:xfrm>
              <a:off x="471" y="1187"/>
              <a:ext cx="961" cy="826"/>
            </a:xfrm>
            <a:prstGeom prst="rect">
              <a:avLst/>
            </a:prstGeom>
            <a:noFill/>
            <a:ln w="9525">
              <a:noFill/>
              <a:miter lim="800000"/>
              <a:headEnd/>
              <a:tailEnd/>
            </a:ln>
          </p:spPr>
          <p:txBody>
            <a:bodyPr wrap="none">
              <a:spAutoFit/>
            </a:bodyPr>
            <a:lstStyle/>
            <a:p>
              <a:pPr algn="ctr"/>
              <a:r>
                <a:rPr lang="en-US" sz="4000" i="0" dirty="0">
                  <a:solidFill>
                    <a:schemeClr val="bg1"/>
                  </a:solidFill>
                  <a:latin typeface="Times New Roman" pitchFamily="18" charset="0"/>
                  <a:cs typeface="Arial" pitchFamily="34" charset="0"/>
                </a:rPr>
                <a:t>Effort </a:t>
              </a:r>
            </a:p>
            <a:p>
              <a:pPr algn="ctr"/>
              <a:r>
                <a:rPr lang="fa-IR" sz="4000" i="0" dirty="0">
                  <a:solidFill>
                    <a:schemeClr val="bg1"/>
                  </a:solidFill>
                  <a:latin typeface="Times New Roman" pitchFamily="18" charset="0"/>
                  <a:cs typeface="Arial" pitchFamily="34" charset="0"/>
                </a:rPr>
                <a:t>تلاش </a:t>
              </a:r>
              <a:endParaRPr lang="en-US" sz="4000" i="0" dirty="0">
                <a:solidFill>
                  <a:schemeClr val="bg1"/>
                </a:solidFill>
                <a:latin typeface="Times New Roman" pitchFamily="18" charset="0"/>
                <a:cs typeface="Arial" pitchFamily="34" charset="0"/>
              </a:endParaRPr>
            </a:p>
          </p:txBody>
        </p:sp>
      </p:grpSp>
      <p:grpSp>
        <p:nvGrpSpPr>
          <p:cNvPr id="3" name="Group 6"/>
          <p:cNvGrpSpPr>
            <a:grpSpLocks/>
          </p:cNvGrpSpPr>
          <p:nvPr/>
        </p:nvGrpSpPr>
        <p:grpSpPr bwMode="auto">
          <a:xfrm>
            <a:off x="6156325" y="3509964"/>
            <a:ext cx="2232025" cy="1446213"/>
            <a:chOff x="3969" y="1131"/>
            <a:chExt cx="1406" cy="911"/>
          </a:xfrm>
        </p:grpSpPr>
        <p:sp>
          <p:nvSpPr>
            <p:cNvPr id="563207" name="AutoShape 7"/>
            <p:cNvSpPr>
              <a:spLocks noChangeArrowheads="1"/>
            </p:cNvSpPr>
            <p:nvPr/>
          </p:nvSpPr>
          <p:spPr bwMode="auto">
            <a:xfrm>
              <a:off x="4014" y="1162"/>
              <a:ext cx="1361" cy="862"/>
            </a:xfrm>
            <a:prstGeom prst="roundRect">
              <a:avLst>
                <a:gd name="adj" fmla="val 16667"/>
              </a:avLst>
            </a:prstGeom>
            <a:no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18444" name="Text Box 8"/>
            <p:cNvSpPr txBox="1">
              <a:spLocks noChangeArrowheads="1"/>
            </p:cNvSpPr>
            <p:nvPr/>
          </p:nvSpPr>
          <p:spPr bwMode="auto">
            <a:xfrm>
              <a:off x="3969" y="1131"/>
              <a:ext cx="1253" cy="911"/>
            </a:xfrm>
            <a:prstGeom prst="rect">
              <a:avLst/>
            </a:prstGeom>
            <a:noFill/>
            <a:ln w="9525">
              <a:noFill/>
              <a:miter lim="800000"/>
              <a:headEnd/>
              <a:tailEnd/>
            </a:ln>
          </p:spPr>
          <p:txBody>
            <a:bodyPr wrap="none">
              <a:spAutoFit/>
            </a:bodyPr>
            <a:lstStyle/>
            <a:p>
              <a:pPr algn="ctr"/>
              <a:r>
                <a:rPr lang="en-US" sz="4400" i="0" dirty="0">
                  <a:solidFill>
                    <a:srgbClr val="002060"/>
                  </a:solidFill>
                  <a:latin typeface="Times New Roman" pitchFamily="18" charset="0"/>
                  <a:cs typeface="Arial" pitchFamily="34" charset="0"/>
                </a:rPr>
                <a:t>efficacy</a:t>
              </a:r>
            </a:p>
            <a:p>
              <a:pPr algn="ctr"/>
              <a:r>
                <a:rPr lang="fa-IR" sz="4400" i="0" dirty="0">
                  <a:solidFill>
                    <a:srgbClr val="002060"/>
                  </a:solidFill>
                  <a:latin typeface="Times New Roman" pitchFamily="18" charset="0"/>
                  <a:cs typeface="2  Sina" pitchFamily="2" charset="-78"/>
                </a:rPr>
                <a:t>بازده </a:t>
              </a:r>
              <a:endParaRPr lang="en-US" sz="4400" i="0" dirty="0">
                <a:solidFill>
                  <a:srgbClr val="002060"/>
                </a:solidFill>
                <a:latin typeface="Times New Roman" pitchFamily="18" charset="0"/>
                <a:cs typeface="2  Sina" pitchFamily="2" charset="-78"/>
              </a:endParaRPr>
            </a:p>
          </p:txBody>
        </p:sp>
      </p:grpSp>
      <p:sp>
        <p:nvSpPr>
          <p:cNvPr id="563209" name="AutoShape 9"/>
          <p:cNvSpPr>
            <a:spLocks noChangeArrowheads="1"/>
          </p:cNvSpPr>
          <p:nvPr/>
        </p:nvSpPr>
        <p:spPr bwMode="auto">
          <a:xfrm>
            <a:off x="2195513" y="3990975"/>
            <a:ext cx="649287" cy="360363"/>
          </a:xfrm>
          <a:prstGeom prst="rightArrow">
            <a:avLst>
              <a:gd name="adj1" fmla="val 50000"/>
              <a:gd name="adj2" fmla="val 45044"/>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grpSp>
        <p:nvGrpSpPr>
          <p:cNvPr id="4" name="Group 10"/>
          <p:cNvGrpSpPr>
            <a:grpSpLocks/>
          </p:cNvGrpSpPr>
          <p:nvPr/>
        </p:nvGrpSpPr>
        <p:grpSpPr bwMode="auto">
          <a:xfrm>
            <a:off x="2816225" y="3559175"/>
            <a:ext cx="2908300" cy="1368425"/>
            <a:chOff x="1774" y="1162"/>
            <a:chExt cx="1832" cy="862"/>
          </a:xfrm>
        </p:grpSpPr>
        <p:sp>
          <p:nvSpPr>
            <p:cNvPr id="563211" name="AutoShape 11"/>
            <p:cNvSpPr>
              <a:spLocks noChangeArrowheads="1"/>
            </p:cNvSpPr>
            <p:nvPr/>
          </p:nvSpPr>
          <p:spPr bwMode="auto">
            <a:xfrm>
              <a:off x="1791" y="1162"/>
              <a:ext cx="1724" cy="862"/>
            </a:xfrm>
            <a:prstGeom prst="roundRect">
              <a:avLst>
                <a:gd name="adj" fmla="val 16667"/>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18442" name="Text Box 12"/>
            <p:cNvSpPr txBox="1">
              <a:spLocks noChangeArrowheads="1"/>
            </p:cNvSpPr>
            <p:nvPr/>
          </p:nvSpPr>
          <p:spPr bwMode="auto">
            <a:xfrm>
              <a:off x="1774" y="1162"/>
              <a:ext cx="1832" cy="826"/>
            </a:xfrm>
            <a:prstGeom prst="rect">
              <a:avLst/>
            </a:prstGeom>
            <a:noFill/>
            <a:ln w="9525">
              <a:noFill/>
              <a:miter lim="800000"/>
              <a:headEnd/>
              <a:tailEnd/>
            </a:ln>
          </p:spPr>
          <p:txBody>
            <a:bodyPr wrap="none">
              <a:spAutoFit/>
            </a:bodyPr>
            <a:lstStyle/>
            <a:p>
              <a:pPr algn="ctr"/>
              <a:r>
                <a:rPr lang="en-US" sz="4000" i="0" dirty="0">
                  <a:solidFill>
                    <a:schemeClr val="bg1"/>
                  </a:solidFill>
                  <a:latin typeface="Times New Roman" pitchFamily="18" charset="0"/>
                  <a:cs typeface="Arial" pitchFamily="34" charset="0"/>
                </a:rPr>
                <a:t>Performance </a:t>
              </a:r>
            </a:p>
            <a:p>
              <a:pPr algn="ctr"/>
              <a:r>
                <a:rPr lang="fa-IR" sz="4000" i="0" dirty="0">
                  <a:solidFill>
                    <a:schemeClr val="bg1"/>
                  </a:solidFill>
                  <a:latin typeface="Times New Roman" pitchFamily="18" charset="0"/>
                  <a:cs typeface="Arial" pitchFamily="34" charset="0"/>
                </a:rPr>
                <a:t>عملکرد </a:t>
              </a:r>
              <a:endParaRPr lang="en-US" sz="4000" i="0" dirty="0">
                <a:solidFill>
                  <a:schemeClr val="bg1"/>
                </a:solidFill>
                <a:latin typeface="Times New Roman" pitchFamily="18" charset="0"/>
                <a:cs typeface="Arial" pitchFamily="34" charset="0"/>
              </a:endParaRPr>
            </a:p>
          </p:txBody>
        </p:sp>
      </p:grpSp>
      <p:sp>
        <p:nvSpPr>
          <p:cNvPr id="563213" name="AutoShape 13"/>
          <p:cNvSpPr>
            <a:spLocks noChangeArrowheads="1"/>
          </p:cNvSpPr>
          <p:nvPr/>
        </p:nvSpPr>
        <p:spPr bwMode="auto">
          <a:xfrm>
            <a:off x="5580063" y="3990975"/>
            <a:ext cx="649287" cy="360363"/>
          </a:xfrm>
          <a:prstGeom prst="rightArrow">
            <a:avLst>
              <a:gd name="adj1" fmla="val 50000"/>
              <a:gd name="adj2" fmla="val 45044"/>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18440" name="Text Box 14"/>
          <p:cNvSpPr txBox="1">
            <a:spLocks noChangeArrowheads="1"/>
          </p:cNvSpPr>
          <p:nvPr/>
        </p:nvSpPr>
        <p:spPr bwMode="auto">
          <a:xfrm>
            <a:off x="1331640" y="1340768"/>
            <a:ext cx="6986208" cy="1754326"/>
          </a:xfrm>
          <a:prstGeom prst="rect">
            <a:avLst/>
          </a:prstGeom>
          <a:noFill/>
          <a:ln w="9525">
            <a:noFill/>
            <a:miter lim="800000"/>
            <a:headEnd/>
            <a:tailEnd/>
          </a:ln>
        </p:spPr>
        <p:txBody>
          <a:bodyPr wrap="none">
            <a:spAutoFit/>
          </a:bodyPr>
          <a:lstStyle/>
          <a:p>
            <a:pPr algn="r"/>
            <a:r>
              <a:rPr lang="fa-IR" sz="5400" b="1" i="0" dirty="0">
                <a:solidFill>
                  <a:srgbClr val="0070C0"/>
                </a:solidFill>
                <a:effectLst>
                  <a:outerShdw blurRad="38100" dist="38100" dir="2700000" algn="tl">
                    <a:srgbClr val="000000">
                      <a:alpha val="43137"/>
                    </a:srgbClr>
                  </a:outerShdw>
                </a:effectLst>
                <a:latin typeface="Times New Roman" pitchFamily="18" charset="0"/>
                <a:cs typeface="2  Mashhad" pitchFamily="2" charset="-78"/>
              </a:rPr>
              <a:t>بازده چه ارزشی برای فرد وسازمان</a:t>
            </a:r>
            <a:endParaRPr lang="en-US" sz="5400" b="1" i="0" dirty="0">
              <a:solidFill>
                <a:srgbClr val="0070C0"/>
              </a:solidFill>
              <a:effectLst>
                <a:outerShdw blurRad="38100" dist="38100" dir="2700000" algn="tl">
                  <a:srgbClr val="000000">
                    <a:alpha val="43137"/>
                  </a:srgbClr>
                </a:outerShdw>
              </a:effectLst>
              <a:latin typeface="Times New Roman" pitchFamily="18" charset="0"/>
              <a:cs typeface="2  Mashhad" pitchFamily="2" charset="-78"/>
            </a:endParaRPr>
          </a:p>
          <a:p>
            <a:pPr algn="r"/>
            <a:r>
              <a:rPr lang="fa-IR" sz="5400" b="1" i="0" dirty="0">
                <a:solidFill>
                  <a:srgbClr val="0070C0"/>
                </a:solidFill>
                <a:effectLst>
                  <a:outerShdw blurRad="38100" dist="38100" dir="2700000" algn="tl">
                    <a:srgbClr val="000000">
                      <a:alpha val="43137"/>
                    </a:srgbClr>
                  </a:outerShdw>
                </a:effectLst>
                <a:latin typeface="Times New Roman" pitchFamily="18" charset="0"/>
                <a:cs typeface="2  Mashhad" pitchFamily="2" charset="-78"/>
              </a:rPr>
              <a:t>ایجاد می کند؟ </a:t>
            </a:r>
            <a:endParaRPr lang="en-US" sz="5400" b="1" i="0" dirty="0">
              <a:solidFill>
                <a:srgbClr val="0070C0"/>
              </a:solidFill>
              <a:effectLst>
                <a:outerShdw blurRad="38100" dist="38100" dir="2700000" algn="tl">
                  <a:srgbClr val="000000">
                    <a:alpha val="43137"/>
                  </a:srgbClr>
                </a:outerShdw>
              </a:effectLst>
              <a:latin typeface="Times New Roman" pitchFamily="18" charset="0"/>
              <a:cs typeface="2  Mashhad" pitchFamily="2" charset="-78"/>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226" name="Rectangle 2"/>
          <p:cNvSpPr>
            <a:spLocks noGrp="1" noChangeArrowheads="1"/>
          </p:cNvSpPr>
          <p:nvPr>
            <p:ph type="title"/>
          </p:nvPr>
        </p:nvSpPr>
        <p:spPr/>
        <p:txBody>
          <a:bodyPr>
            <a:normAutofit/>
          </a:bodyPr>
          <a:lstStyle/>
          <a:p>
            <a:pPr eaLnBrk="1" hangingPunct="1">
              <a:defRPr/>
            </a:pPr>
            <a:r>
              <a:rPr lang="fa-IR" sz="3600" dirty="0" smtClean="0">
                <a:solidFill>
                  <a:srgbClr val="0070C0"/>
                </a:solidFill>
                <a:effectLst>
                  <a:outerShdw blurRad="38100" dist="38100" dir="2700000" algn="tl">
                    <a:srgbClr val="000000">
                      <a:alpha val="43137"/>
                    </a:srgbClr>
                  </a:outerShdw>
                </a:effectLst>
                <a:cs typeface="2  Titr" pitchFamily="2" charset="-78"/>
              </a:rPr>
              <a:t>بازده فردی عملکرد</a:t>
            </a:r>
            <a:endParaRPr lang="en-US" sz="3600" dirty="0" smtClean="0">
              <a:solidFill>
                <a:srgbClr val="0070C0"/>
              </a:solidFill>
              <a:effectLst>
                <a:outerShdw blurRad="38100" dist="38100" dir="2700000" algn="tl">
                  <a:srgbClr val="000000">
                    <a:alpha val="43137"/>
                  </a:srgbClr>
                </a:outerShdw>
              </a:effectLst>
              <a:cs typeface="2  Titr" pitchFamily="2" charset="-78"/>
            </a:endParaRPr>
          </a:p>
        </p:txBody>
      </p:sp>
      <p:grpSp>
        <p:nvGrpSpPr>
          <p:cNvPr id="2" name="Group 3"/>
          <p:cNvGrpSpPr>
            <a:grpSpLocks/>
          </p:cNvGrpSpPr>
          <p:nvPr/>
        </p:nvGrpSpPr>
        <p:grpSpPr bwMode="auto">
          <a:xfrm>
            <a:off x="747713" y="3559175"/>
            <a:ext cx="1525587" cy="1368425"/>
            <a:chOff x="471" y="1162"/>
            <a:chExt cx="961" cy="862"/>
          </a:xfrm>
        </p:grpSpPr>
        <p:sp>
          <p:nvSpPr>
            <p:cNvPr id="564228" name="AutoShape 4"/>
            <p:cNvSpPr>
              <a:spLocks noChangeArrowheads="1"/>
            </p:cNvSpPr>
            <p:nvPr/>
          </p:nvSpPr>
          <p:spPr bwMode="auto">
            <a:xfrm>
              <a:off x="476" y="1162"/>
              <a:ext cx="907" cy="862"/>
            </a:xfrm>
            <a:prstGeom prst="roundRect">
              <a:avLst>
                <a:gd name="adj" fmla="val 16667"/>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19484" name="Text Box 5"/>
            <p:cNvSpPr txBox="1">
              <a:spLocks noChangeArrowheads="1"/>
            </p:cNvSpPr>
            <p:nvPr/>
          </p:nvSpPr>
          <p:spPr bwMode="auto">
            <a:xfrm>
              <a:off x="471" y="1187"/>
              <a:ext cx="961" cy="826"/>
            </a:xfrm>
            <a:prstGeom prst="rect">
              <a:avLst/>
            </a:prstGeom>
            <a:noFill/>
            <a:ln w="9525">
              <a:noFill/>
              <a:miter lim="800000"/>
              <a:headEnd/>
              <a:tailEnd/>
            </a:ln>
          </p:spPr>
          <p:txBody>
            <a:bodyPr wrap="none">
              <a:spAutoFit/>
            </a:bodyPr>
            <a:lstStyle/>
            <a:p>
              <a:pPr algn="ctr"/>
              <a:r>
                <a:rPr lang="en-US" sz="4000" i="0" dirty="0">
                  <a:solidFill>
                    <a:srgbClr val="0000CC"/>
                  </a:solidFill>
                  <a:latin typeface="Times New Roman" pitchFamily="18" charset="0"/>
                  <a:cs typeface="Arial" pitchFamily="34" charset="0"/>
                </a:rPr>
                <a:t>Effort </a:t>
              </a:r>
            </a:p>
            <a:p>
              <a:pPr algn="ctr"/>
              <a:r>
                <a:rPr lang="fa-IR" sz="4000" i="0" dirty="0">
                  <a:solidFill>
                    <a:schemeClr val="bg1"/>
                  </a:solidFill>
                  <a:latin typeface="Times New Roman" pitchFamily="18" charset="0"/>
                  <a:cs typeface="Arial" pitchFamily="34" charset="0"/>
                </a:rPr>
                <a:t>تلاش </a:t>
              </a:r>
              <a:endParaRPr lang="en-US" sz="4000" i="0" dirty="0">
                <a:solidFill>
                  <a:schemeClr val="bg1"/>
                </a:solidFill>
                <a:latin typeface="Times New Roman" pitchFamily="18" charset="0"/>
                <a:cs typeface="Arial" pitchFamily="34" charset="0"/>
              </a:endParaRPr>
            </a:p>
          </p:txBody>
        </p:sp>
      </p:grpSp>
      <p:grpSp>
        <p:nvGrpSpPr>
          <p:cNvPr id="3" name="Group 6"/>
          <p:cNvGrpSpPr>
            <a:grpSpLocks/>
          </p:cNvGrpSpPr>
          <p:nvPr/>
        </p:nvGrpSpPr>
        <p:grpSpPr bwMode="auto">
          <a:xfrm>
            <a:off x="5995773" y="3509965"/>
            <a:ext cx="2032611" cy="1446898"/>
            <a:chOff x="3848" y="1131"/>
            <a:chExt cx="1527" cy="1074"/>
          </a:xfrm>
        </p:grpSpPr>
        <p:sp>
          <p:nvSpPr>
            <p:cNvPr id="564231" name="AutoShape 7"/>
            <p:cNvSpPr>
              <a:spLocks noChangeArrowheads="1"/>
            </p:cNvSpPr>
            <p:nvPr/>
          </p:nvSpPr>
          <p:spPr bwMode="auto">
            <a:xfrm>
              <a:off x="4014" y="1162"/>
              <a:ext cx="1361" cy="862"/>
            </a:xfrm>
            <a:prstGeom prst="roundRect">
              <a:avLst>
                <a:gd name="adj" fmla="val 16667"/>
              </a:avLst>
            </a:prstGeom>
            <a:no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19482" name="Text Box 8"/>
            <p:cNvSpPr txBox="1">
              <a:spLocks noChangeArrowheads="1"/>
            </p:cNvSpPr>
            <p:nvPr/>
          </p:nvSpPr>
          <p:spPr bwMode="auto">
            <a:xfrm>
              <a:off x="3848" y="1131"/>
              <a:ext cx="1494" cy="1074"/>
            </a:xfrm>
            <a:prstGeom prst="rect">
              <a:avLst/>
            </a:prstGeom>
            <a:noFill/>
            <a:ln w="9525">
              <a:noFill/>
              <a:miter lim="800000"/>
              <a:headEnd/>
              <a:tailEnd/>
            </a:ln>
            <a:effectLst>
              <a:outerShdw blurRad="50800" dist="50800" dir="5400000" algn="ctr" rotWithShape="0">
                <a:schemeClr val="accent5">
                  <a:lumMod val="40000"/>
                  <a:lumOff val="60000"/>
                </a:schemeClr>
              </a:outerShdw>
            </a:effectLst>
          </p:spPr>
          <p:txBody>
            <a:bodyPr wrap="none">
              <a:spAutoFit/>
            </a:bodyPr>
            <a:lstStyle/>
            <a:p>
              <a:pPr algn="ctr"/>
              <a:r>
                <a:rPr lang="en-US" sz="4400" i="0" dirty="0">
                  <a:solidFill>
                    <a:srgbClr val="00B0F0"/>
                  </a:solidFill>
                  <a:latin typeface="Times New Roman" pitchFamily="18" charset="0"/>
                  <a:cs typeface="Arial" pitchFamily="34" charset="0"/>
                </a:rPr>
                <a:t>efficacy</a:t>
              </a:r>
            </a:p>
            <a:p>
              <a:pPr algn="ctr"/>
              <a:r>
                <a:rPr lang="fa-IR" sz="4400" b="1" i="0" dirty="0">
                  <a:solidFill>
                    <a:srgbClr val="00B0F0"/>
                  </a:solidFill>
                  <a:latin typeface="Times New Roman" pitchFamily="18" charset="0"/>
                  <a:cs typeface="2  Yekan" pitchFamily="2" charset="-78"/>
                </a:rPr>
                <a:t>بازده </a:t>
              </a:r>
              <a:endParaRPr lang="en-US" sz="4400" b="1" i="0" dirty="0">
                <a:solidFill>
                  <a:srgbClr val="00B0F0"/>
                </a:solidFill>
                <a:latin typeface="Times New Roman" pitchFamily="18" charset="0"/>
                <a:cs typeface="2  Yekan" pitchFamily="2" charset="-78"/>
              </a:endParaRPr>
            </a:p>
          </p:txBody>
        </p:sp>
      </p:grpSp>
      <p:sp>
        <p:nvSpPr>
          <p:cNvPr id="564233" name="AutoShape 9"/>
          <p:cNvSpPr>
            <a:spLocks noChangeArrowheads="1"/>
          </p:cNvSpPr>
          <p:nvPr/>
        </p:nvSpPr>
        <p:spPr bwMode="auto">
          <a:xfrm>
            <a:off x="2195513" y="3990975"/>
            <a:ext cx="649287" cy="360363"/>
          </a:xfrm>
          <a:prstGeom prst="rightArrow">
            <a:avLst>
              <a:gd name="adj1" fmla="val 50000"/>
              <a:gd name="adj2" fmla="val 45044"/>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grpSp>
        <p:nvGrpSpPr>
          <p:cNvPr id="4" name="Group 10"/>
          <p:cNvGrpSpPr>
            <a:grpSpLocks/>
          </p:cNvGrpSpPr>
          <p:nvPr/>
        </p:nvGrpSpPr>
        <p:grpSpPr bwMode="auto">
          <a:xfrm>
            <a:off x="2816225" y="3559175"/>
            <a:ext cx="2908300" cy="1368425"/>
            <a:chOff x="1774" y="1162"/>
            <a:chExt cx="1832" cy="862"/>
          </a:xfrm>
        </p:grpSpPr>
        <p:sp>
          <p:nvSpPr>
            <p:cNvPr id="564235" name="AutoShape 11"/>
            <p:cNvSpPr>
              <a:spLocks noChangeArrowheads="1"/>
            </p:cNvSpPr>
            <p:nvPr/>
          </p:nvSpPr>
          <p:spPr bwMode="auto">
            <a:xfrm>
              <a:off x="1791" y="1162"/>
              <a:ext cx="1724" cy="862"/>
            </a:xfrm>
            <a:prstGeom prst="roundRect">
              <a:avLst>
                <a:gd name="adj" fmla="val 16667"/>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19480" name="Text Box 12"/>
            <p:cNvSpPr txBox="1">
              <a:spLocks noChangeArrowheads="1"/>
            </p:cNvSpPr>
            <p:nvPr/>
          </p:nvSpPr>
          <p:spPr bwMode="auto">
            <a:xfrm>
              <a:off x="1774" y="1162"/>
              <a:ext cx="1832" cy="826"/>
            </a:xfrm>
            <a:prstGeom prst="rect">
              <a:avLst/>
            </a:prstGeom>
            <a:noFill/>
            <a:ln w="9525">
              <a:noFill/>
              <a:miter lim="800000"/>
              <a:headEnd/>
              <a:tailEnd/>
            </a:ln>
          </p:spPr>
          <p:txBody>
            <a:bodyPr wrap="none">
              <a:spAutoFit/>
            </a:bodyPr>
            <a:lstStyle/>
            <a:p>
              <a:pPr algn="ctr"/>
              <a:r>
                <a:rPr lang="en-US" sz="4000" i="0" dirty="0">
                  <a:solidFill>
                    <a:srgbClr val="0000CC"/>
                  </a:solidFill>
                  <a:latin typeface="Times New Roman" pitchFamily="18" charset="0"/>
                  <a:cs typeface="Arial" pitchFamily="34" charset="0"/>
                </a:rPr>
                <a:t>Performance </a:t>
              </a:r>
            </a:p>
            <a:p>
              <a:pPr algn="ctr"/>
              <a:r>
                <a:rPr lang="fa-IR" sz="4000" i="0" dirty="0">
                  <a:solidFill>
                    <a:schemeClr val="bg1"/>
                  </a:solidFill>
                  <a:latin typeface="Times New Roman" pitchFamily="18" charset="0"/>
                  <a:cs typeface="Arial" pitchFamily="34" charset="0"/>
                </a:rPr>
                <a:t>عملکرد </a:t>
              </a:r>
              <a:endParaRPr lang="en-US" sz="4000" i="0" dirty="0">
                <a:solidFill>
                  <a:schemeClr val="bg1"/>
                </a:solidFill>
                <a:latin typeface="Times New Roman" pitchFamily="18" charset="0"/>
                <a:cs typeface="Arial" pitchFamily="34" charset="0"/>
              </a:endParaRPr>
            </a:p>
          </p:txBody>
        </p:sp>
      </p:grpSp>
      <p:sp>
        <p:nvSpPr>
          <p:cNvPr id="564237" name="AutoShape 13"/>
          <p:cNvSpPr>
            <a:spLocks noChangeArrowheads="1"/>
          </p:cNvSpPr>
          <p:nvPr/>
        </p:nvSpPr>
        <p:spPr bwMode="auto">
          <a:xfrm>
            <a:off x="5580063" y="3990975"/>
            <a:ext cx="649287" cy="360363"/>
          </a:xfrm>
          <a:prstGeom prst="rightArrow">
            <a:avLst>
              <a:gd name="adj1" fmla="val 50000"/>
              <a:gd name="adj2" fmla="val 45044"/>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grpSp>
        <p:nvGrpSpPr>
          <p:cNvPr id="5" name="Group 14"/>
          <p:cNvGrpSpPr>
            <a:grpSpLocks/>
          </p:cNvGrpSpPr>
          <p:nvPr/>
        </p:nvGrpSpPr>
        <p:grpSpPr bwMode="auto">
          <a:xfrm>
            <a:off x="6156176" y="2852936"/>
            <a:ext cx="1152525" cy="1214437"/>
            <a:chOff x="3878" y="1797"/>
            <a:chExt cx="726" cy="765"/>
          </a:xfrm>
        </p:grpSpPr>
        <p:sp>
          <p:nvSpPr>
            <p:cNvPr id="564239" name="AutoShape 15"/>
            <p:cNvSpPr>
              <a:spLocks noChangeArrowheads="1"/>
            </p:cNvSpPr>
            <p:nvPr/>
          </p:nvSpPr>
          <p:spPr bwMode="auto">
            <a:xfrm rot="2272499">
              <a:off x="3878" y="2227"/>
              <a:ext cx="227" cy="335"/>
            </a:xfrm>
            <a:prstGeom prst="upArrow">
              <a:avLst>
                <a:gd name="adj1" fmla="val 50000"/>
                <a:gd name="adj2" fmla="val 36894"/>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19478" name="AutoShape 16"/>
            <p:cNvSpPr>
              <a:spLocks noChangeArrowheads="1"/>
            </p:cNvSpPr>
            <p:nvPr/>
          </p:nvSpPr>
          <p:spPr bwMode="auto">
            <a:xfrm>
              <a:off x="4014" y="1797"/>
              <a:ext cx="590" cy="408"/>
            </a:xfrm>
            <a:prstGeom prst="roundRect">
              <a:avLst>
                <a:gd name="adj" fmla="val 16667"/>
              </a:avLst>
            </a:prstGeom>
            <a:solidFill>
              <a:srgbClr val="000066"/>
            </a:solidFill>
            <a:ln w="9525">
              <a:solidFill>
                <a:schemeClr val="tx1"/>
              </a:solidFill>
              <a:miter lim="800000"/>
              <a:headEnd/>
              <a:tailEnd/>
            </a:ln>
          </p:spPr>
          <p:txBody>
            <a:bodyPr wrap="none" anchor="ctr"/>
            <a:lstStyle/>
            <a:p>
              <a:pPr algn="ctr"/>
              <a:r>
                <a:rPr lang="fa-IR" sz="1800" i="0" dirty="0">
                  <a:solidFill>
                    <a:schemeClr val="bg1"/>
                  </a:solidFill>
                  <a:latin typeface="Times New Roman" pitchFamily="18" charset="0"/>
                  <a:cs typeface="Arial" pitchFamily="34" charset="0"/>
                </a:rPr>
                <a:t>پاداش </a:t>
              </a:r>
            </a:p>
            <a:p>
              <a:pPr algn="ctr"/>
              <a:r>
                <a:rPr lang="fa-IR" sz="1800" i="0" dirty="0">
                  <a:solidFill>
                    <a:schemeClr val="bg1"/>
                  </a:solidFill>
                  <a:latin typeface="Times New Roman" pitchFamily="18" charset="0"/>
                  <a:cs typeface="Arial" pitchFamily="34" charset="0"/>
                </a:rPr>
                <a:t>درونی</a:t>
              </a:r>
              <a:endParaRPr lang="en-US" sz="1800" i="0" dirty="0">
                <a:solidFill>
                  <a:schemeClr val="bg1"/>
                </a:solidFill>
                <a:latin typeface="Times New Roman" pitchFamily="18" charset="0"/>
                <a:cs typeface="Arial" pitchFamily="34" charset="0"/>
              </a:endParaRPr>
            </a:p>
          </p:txBody>
        </p:sp>
      </p:grpSp>
      <p:grpSp>
        <p:nvGrpSpPr>
          <p:cNvPr id="6" name="Group 17"/>
          <p:cNvGrpSpPr>
            <a:grpSpLocks/>
          </p:cNvGrpSpPr>
          <p:nvPr/>
        </p:nvGrpSpPr>
        <p:grpSpPr bwMode="auto">
          <a:xfrm>
            <a:off x="6124575" y="4270375"/>
            <a:ext cx="1255713" cy="1103313"/>
            <a:chOff x="3858" y="2690"/>
            <a:chExt cx="791" cy="695"/>
          </a:xfrm>
        </p:grpSpPr>
        <p:sp>
          <p:nvSpPr>
            <p:cNvPr id="564242" name="AutoShape 18"/>
            <p:cNvSpPr>
              <a:spLocks noChangeArrowheads="1"/>
            </p:cNvSpPr>
            <p:nvPr/>
          </p:nvSpPr>
          <p:spPr bwMode="auto">
            <a:xfrm rot="-3165556">
              <a:off x="3889" y="2659"/>
              <a:ext cx="234" cy="296"/>
            </a:xfrm>
            <a:prstGeom prst="downArrow">
              <a:avLst>
                <a:gd name="adj1" fmla="val 50000"/>
                <a:gd name="adj2" fmla="val 31624"/>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19476" name="AutoShape 19"/>
            <p:cNvSpPr>
              <a:spLocks noChangeArrowheads="1"/>
            </p:cNvSpPr>
            <p:nvPr/>
          </p:nvSpPr>
          <p:spPr bwMode="auto">
            <a:xfrm>
              <a:off x="4059" y="2977"/>
              <a:ext cx="590" cy="408"/>
            </a:xfrm>
            <a:prstGeom prst="roundRect">
              <a:avLst>
                <a:gd name="adj" fmla="val 16667"/>
              </a:avLst>
            </a:prstGeom>
            <a:solidFill>
              <a:srgbClr val="000066"/>
            </a:solidFill>
            <a:ln w="9525">
              <a:solidFill>
                <a:schemeClr val="tx1"/>
              </a:solidFill>
              <a:miter lim="800000"/>
              <a:headEnd/>
              <a:tailEnd/>
            </a:ln>
          </p:spPr>
          <p:txBody>
            <a:bodyPr wrap="none" anchor="ctr"/>
            <a:lstStyle/>
            <a:p>
              <a:pPr algn="ctr"/>
              <a:r>
                <a:rPr lang="fa-IR" sz="1800" i="0" dirty="0">
                  <a:solidFill>
                    <a:schemeClr val="bg1"/>
                  </a:solidFill>
                  <a:latin typeface="Times New Roman" pitchFamily="18" charset="0"/>
                  <a:cs typeface="Arial" pitchFamily="34" charset="0"/>
                </a:rPr>
                <a:t>پاداش </a:t>
              </a:r>
            </a:p>
            <a:p>
              <a:pPr algn="ctr"/>
              <a:r>
                <a:rPr lang="fa-IR" sz="1800" i="0" dirty="0">
                  <a:solidFill>
                    <a:schemeClr val="bg1"/>
                  </a:solidFill>
                  <a:latin typeface="Times New Roman" pitchFamily="18" charset="0"/>
                  <a:cs typeface="Arial" pitchFamily="34" charset="0"/>
                </a:rPr>
                <a:t>برونی</a:t>
              </a:r>
              <a:endParaRPr lang="en-US" sz="1800" i="0" dirty="0">
                <a:solidFill>
                  <a:schemeClr val="bg1"/>
                </a:solidFill>
                <a:latin typeface="Times New Roman" pitchFamily="18" charset="0"/>
                <a:cs typeface="Arial" pitchFamily="34" charset="0"/>
              </a:endParaRPr>
            </a:p>
          </p:txBody>
        </p:sp>
      </p:grpSp>
      <p:grpSp>
        <p:nvGrpSpPr>
          <p:cNvPr id="7" name="Group 20"/>
          <p:cNvGrpSpPr>
            <a:grpSpLocks/>
          </p:cNvGrpSpPr>
          <p:nvPr/>
        </p:nvGrpSpPr>
        <p:grpSpPr bwMode="auto">
          <a:xfrm>
            <a:off x="6011863" y="1844675"/>
            <a:ext cx="2736850" cy="1944688"/>
            <a:chOff x="3787" y="1389"/>
            <a:chExt cx="1724" cy="998"/>
          </a:xfrm>
        </p:grpSpPr>
        <p:sp>
          <p:nvSpPr>
            <p:cNvPr id="564245" name="Line 21"/>
            <p:cNvSpPr>
              <a:spLocks noChangeShapeType="1"/>
            </p:cNvSpPr>
            <p:nvPr/>
          </p:nvSpPr>
          <p:spPr bwMode="auto">
            <a:xfrm flipV="1">
              <a:off x="3787" y="1616"/>
              <a:ext cx="0" cy="771"/>
            </a:xfrm>
            <a:prstGeom prst="line">
              <a:avLst/>
            </a:prstGeom>
            <a:noFill/>
            <a:ln w="76200">
              <a:solidFill>
                <a:srgbClr val="000066"/>
              </a:solidFill>
              <a:miter lim="800000"/>
              <a:headEnd/>
              <a:tailEnd/>
            </a:ln>
            <a:effectLst/>
          </p:spPr>
          <p:txBody>
            <a:bodyPr wrap="none"/>
            <a:lstStyle/>
            <a:p>
              <a:pPr>
                <a:defRPr/>
              </a:pPr>
              <a:endParaRPr lang="fa-IR">
                <a:effectLst>
                  <a:outerShdw blurRad="38100" dist="38100" dir="2700000" algn="tl">
                    <a:srgbClr val="000000">
                      <a:alpha val="43137"/>
                    </a:srgbClr>
                  </a:outerShdw>
                </a:effectLst>
              </a:endParaRPr>
            </a:p>
          </p:txBody>
        </p:sp>
        <p:sp>
          <p:nvSpPr>
            <p:cNvPr id="564246" name="Line 22"/>
            <p:cNvSpPr>
              <a:spLocks noChangeShapeType="1"/>
            </p:cNvSpPr>
            <p:nvPr/>
          </p:nvSpPr>
          <p:spPr bwMode="auto">
            <a:xfrm>
              <a:off x="3788" y="1616"/>
              <a:ext cx="816" cy="0"/>
            </a:xfrm>
            <a:prstGeom prst="line">
              <a:avLst/>
            </a:prstGeom>
            <a:noFill/>
            <a:ln w="76200">
              <a:solidFill>
                <a:srgbClr val="000066"/>
              </a:solidFill>
              <a:miter lim="800000"/>
              <a:headEnd/>
              <a:tailEnd type="triangle" w="med" len="med"/>
            </a:ln>
            <a:effectLst/>
          </p:spPr>
          <p:txBody>
            <a:bodyPr wrap="none"/>
            <a:lstStyle/>
            <a:p>
              <a:pPr>
                <a:defRPr/>
              </a:pPr>
              <a:endParaRPr lang="fa-IR">
                <a:effectLst>
                  <a:outerShdw blurRad="38100" dist="38100" dir="2700000" algn="tl">
                    <a:srgbClr val="000000">
                      <a:alpha val="43137"/>
                    </a:srgbClr>
                  </a:outerShdw>
                </a:effectLst>
              </a:endParaRPr>
            </a:p>
          </p:txBody>
        </p:sp>
        <p:sp>
          <p:nvSpPr>
            <p:cNvPr id="19474" name="AutoShape 23"/>
            <p:cNvSpPr>
              <a:spLocks noChangeArrowheads="1"/>
            </p:cNvSpPr>
            <p:nvPr/>
          </p:nvSpPr>
          <p:spPr bwMode="auto">
            <a:xfrm>
              <a:off x="4694" y="1389"/>
              <a:ext cx="817" cy="408"/>
            </a:xfrm>
            <a:prstGeom prst="roundRect">
              <a:avLst>
                <a:gd name="adj" fmla="val 16667"/>
              </a:avLst>
            </a:prstGeom>
            <a:solidFill>
              <a:srgbClr val="000066"/>
            </a:solidFill>
            <a:ln w="9525">
              <a:solidFill>
                <a:schemeClr val="tx1"/>
              </a:solidFill>
              <a:miter lim="800000"/>
              <a:headEnd/>
              <a:tailEnd/>
            </a:ln>
          </p:spPr>
          <p:txBody>
            <a:bodyPr wrap="none" anchor="ctr"/>
            <a:lstStyle/>
            <a:p>
              <a:pPr algn="ctr"/>
              <a:r>
                <a:rPr lang="fa-IR" sz="1600" b="1" i="0" dirty="0">
                  <a:solidFill>
                    <a:schemeClr val="bg1"/>
                  </a:solidFill>
                  <a:latin typeface="Times New Roman" pitchFamily="18" charset="0"/>
                  <a:cs typeface="Arial" pitchFamily="34" charset="0"/>
                </a:rPr>
                <a:t>ادراک </a:t>
              </a:r>
            </a:p>
            <a:p>
              <a:pPr algn="ctr"/>
              <a:r>
                <a:rPr lang="fa-IR" sz="1600" b="1" i="0" dirty="0">
                  <a:solidFill>
                    <a:schemeClr val="bg1"/>
                  </a:solidFill>
                  <a:latin typeface="Times New Roman" pitchFamily="18" charset="0"/>
                  <a:cs typeface="Arial" pitchFamily="34" charset="0"/>
                </a:rPr>
                <a:t>پاداش</a:t>
              </a:r>
              <a:r>
                <a:rPr lang="fa-IR" sz="1600" b="1" i="0" dirty="0">
                  <a:solidFill>
                    <a:schemeClr val="tx1"/>
                  </a:solidFill>
                  <a:latin typeface="Times New Roman" pitchFamily="18" charset="0"/>
                  <a:cs typeface="Arial" pitchFamily="34" charset="0"/>
                </a:rPr>
                <a:t> </a:t>
              </a:r>
              <a:r>
                <a:rPr lang="fa-IR" sz="1600" b="1" i="0" dirty="0">
                  <a:solidFill>
                    <a:schemeClr val="bg1"/>
                  </a:solidFill>
                  <a:latin typeface="Times New Roman" pitchFamily="18" charset="0"/>
                  <a:cs typeface="Arial" pitchFamily="34" charset="0"/>
                </a:rPr>
                <a:t>متناسب </a:t>
              </a:r>
            </a:p>
            <a:p>
              <a:pPr algn="ctr"/>
              <a:r>
                <a:rPr lang="fa-IR" sz="1600" b="1" i="0" dirty="0">
                  <a:solidFill>
                    <a:schemeClr val="bg1"/>
                  </a:solidFill>
                  <a:latin typeface="Times New Roman" pitchFamily="18" charset="0"/>
                  <a:cs typeface="Arial" pitchFamily="34" charset="0"/>
                </a:rPr>
                <a:t>و</a:t>
              </a:r>
              <a:r>
                <a:rPr lang="fa-IR" sz="1600" b="1" i="0" dirty="0">
                  <a:solidFill>
                    <a:schemeClr val="tx1"/>
                  </a:solidFill>
                  <a:latin typeface="Times New Roman" pitchFamily="18" charset="0"/>
                  <a:cs typeface="Arial" pitchFamily="34" charset="0"/>
                </a:rPr>
                <a:t> </a:t>
              </a:r>
              <a:r>
                <a:rPr lang="fa-IR" sz="1600" b="1" i="0" dirty="0">
                  <a:solidFill>
                    <a:schemeClr val="bg1"/>
                  </a:solidFill>
                  <a:latin typeface="Times New Roman" pitchFamily="18" charset="0"/>
                  <a:cs typeface="Arial" pitchFamily="34" charset="0"/>
                </a:rPr>
                <a:t>مناسب  </a:t>
              </a:r>
              <a:endParaRPr lang="en-US" sz="1600" b="1" i="0" dirty="0">
                <a:solidFill>
                  <a:schemeClr val="bg1"/>
                </a:solidFill>
                <a:latin typeface="Times New Roman" pitchFamily="18" charset="0"/>
                <a:cs typeface="Arial" pitchFamily="34" charset="0"/>
              </a:endParaRPr>
            </a:p>
          </p:txBody>
        </p:sp>
      </p:grpSp>
      <p:grpSp>
        <p:nvGrpSpPr>
          <p:cNvPr id="8" name="Group 24"/>
          <p:cNvGrpSpPr>
            <a:grpSpLocks/>
          </p:cNvGrpSpPr>
          <p:nvPr/>
        </p:nvGrpSpPr>
        <p:grpSpPr bwMode="auto">
          <a:xfrm>
            <a:off x="7308850" y="2825750"/>
            <a:ext cx="1439863" cy="1971675"/>
            <a:chOff x="4513" y="1842"/>
            <a:chExt cx="907" cy="1152"/>
          </a:xfrm>
        </p:grpSpPr>
        <p:sp>
          <p:nvSpPr>
            <p:cNvPr id="564249" name="AutoShape 25"/>
            <p:cNvSpPr>
              <a:spLocks noChangeArrowheads="1"/>
            </p:cNvSpPr>
            <p:nvPr/>
          </p:nvSpPr>
          <p:spPr bwMode="auto">
            <a:xfrm rot="2272499">
              <a:off x="4558" y="2659"/>
              <a:ext cx="227" cy="335"/>
            </a:xfrm>
            <a:prstGeom prst="upArrow">
              <a:avLst>
                <a:gd name="adj1" fmla="val 50000"/>
                <a:gd name="adj2" fmla="val 36894"/>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564250" name="AutoShape 26"/>
            <p:cNvSpPr>
              <a:spLocks noChangeArrowheads="1"/>
            </p:cNvSpPr>
            <p:nvPr/>
          </p:nvSpPr>
          <p:spPr bwMode="auto">
            <a:xfrm rot="-3165556">
              <a:off x="4544" y="2174"/>
              <a:ext cx="235" cy="296"/>
            </a:xfrm>
            <a:prstGeom prst="downArrow">
              <a:avLst>
                <a:gd name="adj1" fmla="val 50000"/>
                <a:gd name="adj2" fmla="val 31624"/>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19470" name="AutoShape 27"/>
            <p:cNvSpPr>
              <a:spLocks noChangeArrowheads="1"/>
            </p:cNvSpPr>
            <p:nvPr/>
          </p:nvSpPr>
          <p:spPr bwMode="auto">
            <a:xfrm>
              <a:off x="4830" y="2387"/>
              <a:ext cx="590" cy="408"/>
            </a:xfrm>
            <a:prstGeom prst="roundRect">
              <a:avLst>
                <a:gd name="adj" fmla="val 16667"/>
              </a:avLst>
            </a:prstGeom>
            <a:solidFill>
              <a:srgbClr val="000066"/>
            </a:solidFill>
            <a:ln w="9525">
              <a:solidFill>
                <a:schemeClr val="tx1"/>
              </a:solidFill>
              <a:miter lim="800000"/>
              <a:headEnd/>
              <a:tailEnd/>
            </a:ln>
          </p:spPr>
          <p:txBody>
            <a:bodyPr wrap="none" anchor="ctr"/>
            <a:lstStyle/>
            <a:p>
              <a:pPr algn="ctr"/>
              <a:r>
                <a:rPr lang="fa-IR" sz="2400" b="1" i="0" dirty="0">
                  <a:solidFill>
                    <a:schemeClr val="bg1"/>
                  </a:solidFill>
                  <a:latin typeface="Times New Roman" pitchFamily="18" charset="0"/>
                  <a:cs typeface="Arial" pitchFamily="34" charset="0"/>
                </a:rPr>
                <a:t>رضایت </a:t>
              </a:r>
              <a:endParaRPr lang="en-US" sz="2400" b="1" i="0" dirty="0">
                <a:solidFill>
                  <a:schemeClr val="bg1"/>
                </a:solidFill>
                <a:latin typeface="Times New Roman" pitchFamily="18" charset="0"/>
                <a:cs typeface="Arial" pitchFamily="34" charset="0"/>
              </a:endParaRPr>
            </a:p>
          </p:txBody>
        </p:sp>
        <p:sp>
          <p:nvSpPr>
            <p:cNvPr id="564252" name="Line 28"/>
            <p:cNvSpPr>
              <a:spLocks noChangeShapeType="1"/>
            </p:cNvSpPr>
            <p:nvPr/>
          </p:nvSpPr>
          <p:spPr bwMode="auto">
            <a:xfrm>
              <a:off x="5103" y="1842"/>
              <a:ext cx="0" cy="499"/>
            </a:xfrm>
            <a:prstGeom prst="line">
              <a:avLst/>
            </a:prstGeom>
            <a:noFill/>
            <a:ln w="76200">
              <a:solidFill>
                <a:srgbClr val="000066"/>
              </a:solidFill>
              <a:miter lim="800000"/>
              <a:headEnd/>
              <a:tailEnd type="triangle" w="med" len="med"/>
            </a:ln>
            <a:effectLst/>
          </p:spPr>
          <p:txBody>
            <a:bodyPr wrap="none"/>
            <a:lstStyle/>
            <a:p>
              <a:pPr>
                <a:defRPr/>
              </a:pPr>
              <a:endParaRPr lang="fa-IR">
                <a:effectLst>
                  <a:outerShdw blurRad="38100" dist="38100" dir="2700000" algn="tl">
                    <a:srgbClr val="000000">
                      <a:alpha val="43137"/>
                    </a:srgbClr>
                  </a:outerShdw>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subTnLst>
                                    <p:animClr>
                                      <p:cBhvr override="childStyle">
                                        <p:cTn dur="1" fill="hold" display="0" masterRel="nextClick" afterEffect="1"/>
                                        <p:tgtEl>
                                          <p:spTgt spid="3"/>
                                        </p:tgtEl>
                                        <p:attrNameLst>
                                          <p:attrName>ppt_c</p:attrName>
                                        </p:attrNameLst>
                                      </p:cBhvr>
                                      <p:to>
                                        <a:schemeClr val="accent2"/>
                                      </p:to>
                                    </p:animClr>
                                  </p:sub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ox(i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ox(i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3356992"/>
            <a:ext cx="7772400" cy="1470025"/>
          </a:xfrm>
        </p:spPr>
        <p:txBody>
          <a:bodyPr>
            <a:normAutofit fontScale="90000"/>
          </a:bodyPr>
          <a:lstStyle/>
          <a:p>
            <a:pPr rtl="1"/>
            <a:r>
              <a:rPr lang="fa-IR" dirty="0" smtClean="0">
                <a:solidFill>
                  <a:srgbClr val="002060"/>
                </a:solidFill>
                <a:cs typeface="2  Niki Border" pitchFamily="2" charset="-78"/>
              </a:rPr>
              <a:t>اعضای هیئت علمی گروهی که شما مدیریت آن را بر عهده دارید:</a:t>
            </a:r>
            <a:r>
              <a:rPr lang="fa-IR" dirty="0" smtClean="0">
                <a:cs typeface="2  Niki Border" pitchFamily="2" charset="-78"/>
              </a:rPr>
              <a:t/>
            </a:r>
            <a:br>
              <a:rPr lang="fa-IR" dirty="0" smtClean="0">
                <a:cs typeface="2  Niki Border" pitchFamily="2" charset="-78"/>
              </a:rPr>
            </a:br>
            <a:r>
              <a:rPr lang="fa-IR" dirty="0" smtClean="0">
                <a:solidFill>
                  <a:srgbClr val="FF0000"/>
                </a:solidFill>
                <a:cs typeface="2  Niki Border" pitchFamily="2" charset="-78"/>
              </a:rPr>
              <a:t>افراد خلاق و مبتکری هستند؟</a:t>
            </a:r>
            <a:br>
              <a:rPr lang="fa-IR" dirty="0" smtClean="0">
                <a:solidFill>
                  <a:srgbClr val="FF0000"/>
                </a:solidFill>
                <a:cs typeface="2  Niki Border" pitchFamily="2" charset="-78"/>
              </a:rPr>
            </a:br>
            <a:r>
              <a:rPr lang="fa-IR" dirty="0" smtClean="0">
                <a:solidFill>
                  <a:srgbClr val="FF0000"/>
                </a:solidFill>
                <a:cs typeface="2  Niki Border" pitchFamily="2" charset="-78"/>
              </a:rPr>
              <a:t>انطباق پذیر و پیشرفت طلب هستند؟</a:t>
            </a:r>
            <a:br>
              <a:rPr lang="fa-IR" dirty="0" smtClean="0">
                <a:solidFill>
                  <a:srgbClr val="FF0000"/>
                </a:solidFill>
                <a:cs typeface="2  Niki Border" pitchFamily="2" charset="-78"/>
              </a:rPr>
            </a:br>
            <a:r>
              <a:rPr lang="fa-IR" dirty="0" smtClean="0">
                <a:solidFill>
                  <a:srgbClr val="FF0000"/>
                </a:solidFill>
                <a:cs typeface="2  Niki Border" pitchFamily="2" charset="-78"/>
              </a:rPr>
              <a:t>افرادی هستند که همراه می شوند؟</a:t>
            </a:r>
            <a:br>
              <a:rPr lang="fa-IR" dirty="0" smtClean="0">
                <a:solidFill>
                  <a:srgbClr val="FF0000"/>
                </a:solidFill>
                <a:cs typeface="2  Niki Border" pitchFamily="2" charset="-78"/>
              </a:rPr>
            </a:br>
            <a:r>
              <a:rPr lang="fa-IR" dirty="0" smtClean="0">
                <a:solidFill>
                  <a:srgbClr val="FF0000"/>
                </a:solidFill>
                <a:cs typeface="2  Niki Border" pitchFamily="2" charset="-78"/>
              </a:rPr>
              <a:t>مخالف و کم اثر هستند؟ </a:t>
            </a:r>
            <a:r>
              <a:rPr lang="fa-IR" dirty="0" smtClean="0">
                <a:cs typeface="2  Niki Border" pitchFamily="2" charset="-78"/>
              </a:rPr>
              <a:t/>
            </a:r>
            <a:br>
              <a:rPr lang="fa-IR" dirty="0" smtClean="0">
                <a:cs typeface="2  Niki Border" pitchFamily="2" charset="-78"/>
              </a:rPr>
            </a:br>
            <a:endParaRPr lang="en-US" dirty="0">
              <a:cs typeface="2  Niki Border" pitchFamily="2" charset="-78"/>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
          <p:cNvGrpSpPr>
            <a:grpSpLocks/>
          </p:cNvGrpSpPr>
          <p:nvPr/>
        </p:nvGrpSpPr>
        <p:grpSpPr bwMode="auto">
          <a:xfrm>
            <a:off x="900113" y="0"/>
            <a:ext cx="7704137" cy="3573463"/>
            <a:chOff x="385" y="890"/>
            <a:chExt cx="4899" cy="2453"/>
          </a:xfrm>
        </p:grpSpPr>
        <p:graphicFrame>
          <p:nvGraphicFramePr>
            <p:cNvPr id="1026" name="Object 3"/>
            <p:cNvGraphicFramePr>
              <a:graphicFrameLocks noChangeAspect="1"/>
            </p:cNvGraphicFramePr>
            <p:nvPr/>
          </p:nvGraphicFramePr>
          <p:xfrm>
            <a:off x="385" y="890"/>
            <a:ext cx="4899" cy="2453"/>
          </p:xfrm>
          <a:graphic>
            <a:graphicData uri="http://schemas.openxmlformats.org/presentationml/2006/ole">
              <p:oleObj spid="_x0000_s2050" name="Chart" r:id="rId3" imgW="4695749" imgH="2133600" progId="Excel.Sheet.8">
                <p:embed/>
              </p:oleObj>
            </a:graphicData>
          </a:graphic>
        </p:graphicFrame>
        <p:sp>
          <p:nvSpPr>
            <p:cNvPr id="631814" name="Line 6"/>
            <p:cNvSpPr>
              <a:spLocks noChangeShapeType="1"/>
            </p:cNvSpPr>
            <p:nvPr/>
          </p:nvSpPr>
          <p:spPr bwMode="auto">
            <a:xfrm>
              <a:off x="4105" y="2660"/>
              <a:ext cx="0" cy="227"/>
            </a:xfrm>
            <a:prstGeom prst="line">
              <a:avLst/>
            </a:prstGeom>
            <a:noFill/>
            <a:ln w="57150">
              <a:solidFill>
                <a:srgbClr val="FF0000"/>
              </a:solidFill>
              <a:round/>
              <a:headEnd/>
              <a:tailEnd/>
            </a:ln>
            <a:effectLst/>
          </p:spPr>
          <p:txBody>
            <a:bodyPr wrap="none">
              <a:spAutoFit/>
            </a:bodyPr>
            <a:lstStyle/>
            <a:p>
              <a:pPr>
                <a:defRPr/>
              </a:pPr>
              <a:endParaRPr lang="fa-IR">
                <a:effectLst>
                  <a:outerShdw blurRad="38100" dist="38100" dir="2700000" algn="tl">
                    <a:srgbClr val="000000">
                      <a:alpha val="43137"/>
                    </a:srgbClr>
                  </a:outerShdw>
                </a:effectLst>
              </a:endParaRPr>
            </a:p>
          </p:txBody>
        </p:sp>
        <p:sp>
          <p:nvSpPr>
            <p:cNvPr id="631815" name="Line 7"/>
            <p:cNvSpPr>
              <a:spLocks noChangeShapeType="1"/>
            </p:cNvSpPr>
            <p:nvPr/>
          </p:nvSpPr>
          <p:spPr bwMode="auto">
            <a:xfrm>
              <a:off x="1791" y="2660"/>
              <a:ext cx="0" cy="227"/>
            </a:xfrm>
            <a:prstGeom prst="line">
              <a:avLst/>
            </a:prstGeom>
            <a:noFill/>
            <a:ln w="57150">
              <a:solidFill>
                <a:srgbClr val="FF0000"/>
              </a:solidFill>
              <a:round/>
              <a:headEnd/>
              <a:tailEnd/>
            </a:ln>
            <a:effectLst/>
          </p:spPr>
          <p:txBody>
            <a:bodyPr wrap="none">
              <a:spAutoFit/>
            </a:bodyPr>
            <a:lstStyle/>
            <a:p>
              <a:pPr>
                <a:defRPr/>
              </a:pPr>
              <a:endParaRPr lang="fa-IR">
                <a:effectLst>
                  <a:outerShdw blurRad="38100" dist="38100" dir="2700000" algn="tl">
                    <a:srgbClr val="000000">
                      <a:alpha val="43137"/>
                    </a:srgbClr>
                  </a:outerShdw>
                </a:effectLst>
              </a:endParaRPr>
            </a:p>
          </p:txBody>
        </p:sp>
        <p:sp>
          <p:nvSpPr>
            <p:cNvPr id="631816" name="Line 8"/>
            <p:cNvSpPr>
              <a:spLocks noChangeShapeType="1"/>
            </p:cNvSpPr>
            <p:nvPr/>
          </p:nvSpPr>
          <p:spPr bwMode="auto">
            <a:xfrm>
              <a:off x="2971" y="1344"/>
              <a:ext cx="0" cy="1542"/>
            </a:xfrm>
            <a:prstGeom prst="line">
              <a:avLst/>
            </a:prstGeom>
            <a:noFill/>
            <a:ln w="57150">
              <a:solidFill>
                <a:srgbClr val="FF0000"/>
              </a:solidFill>
              <a:round/>
              <a:headEnd/>
              <a:tailEnd/>
            </a:ln>
            <a:effectLst/>
          </p:spPr>
          <p:txBody>
            <a:bodyPr wrap="none">
              <a:spAutoFit/>
            </a:bodyPr>
            <a:lstStyle/>
            <a:p>
              <a:pPr>
                <a:defRPr/>
              </a:pPr>
              <a:endParaRPr lang="fa-IR">
                <a:effectLst>
                  <a:outerShdw blurRad="38100" dist="38100" dir="2700000" algn="tl">
                    <a:srgbClr val="000000">
                      <a:alpha val="43137"/>
                    </a:srgbClr>
                  </a:outerShdw>
                </a:effectLst>
              </a:endParaRPr>
            </a:p>
          </p:txBody>
        </p:sp>
        <p:sp>
          <p:nvSpPr>
            <p:cNvPr id="1052" name="Text Box 9"/>
            <p:cNvSpPr txBox="1">
              <a:spLocks noChangeArrowheads="1"/>
            </p:cNvSpPr>
            <p:nvPr/>
          </p:nvSpPr>
          <p:spPr bwMode="auto">
            <a:xfrm>
              <a:off x="1523" y="2632"/>
              <a:ext cx="223" cy="325"/>
            </a:xfrm>
            <a:prstGeom prst="rect">
              <a:avLst/>
            </a:prstGeom>
            <a:noFill/>
            <a:ln w="9525" algn="ctr">
              <a:noFill/>
              <a:miter lim="800000"/>
              <a:headEnd/>
              <a:tailEnd/>
            </a:ln>
          </p:spPr>
          <p:txBody>
            <a:bodyPr wrap="none">
              <a:spAutoFit/>
            </a:bodyPr>
            <a:lstStyle/>
            <a:p>
              <a:r>
                <a:rPr lang="en-US" sz="2500" i="0"/>
                <a:t>a</a:t>
              </a:r>
            </a:p>
          </p:txBody>
        </p:sp>
        <p:sp>
          <p:nvSpPr>
            <p:cNvPr id="1053" name="Text Box 10"/>
            <p:cNvSpPr txBox="1">
              <a:spLocks noChangeArrowheads="1"/>
            </p:cNvSpPr>
            <p:nvPr/>
          </p:nvSpPr>
          <p:spPr bwMode="auto">
            <a:xfrm>
              <a:off x="2290" y="2206"/>
              <a:ext cx="229" cy="325"/>
            </a:xfrm>
            <a:prstGeom prst="rect">
              <a:avLst/>
            </a:prstGeom>
            <a:noFill/>
            <a:ln w="9525" algn="ctr">
              <a:noFill/>
              <a:miter lim="800000"/>
              <a:headEnd/>
              <a:tailEnd/>
            </a:ln>
          </p:spPr>
          <p:txBody>
            <a:bodyPr wrap="none">
              <a:spAutoFit/>
            </a:bodyPr>
            <a:lstStyle/>
            <a:p>
              <a:r>
                <a:rPr lang="en-US" sz="2500" i="0"/>
                <a:t>b</a:t>
              </a:r>
            </a:p>
          </p:txBody>
        </p:sp>
        <p:sp>
          <p:nvSpPr>
            <p:cNvPr id="1054" name="Text Box 11"/>
            <p:cNvSpPr txBox="1">
              <a:spLocks noChangeArrowheads="1"/>
            </p:cNvSpPr>
            <p:nvPr/>
          </p:nvSpPr>
          <p:spPr bwMode="auto">
            <a:xfrm>
              <a:off x="3331" y="2226"/>
              <a:ext cx="210" cy="325"/>
            </a:xfrm>
            <a:prstGeom prst="rect">
              <a:avLst/>
            </a:prstGeom>
            <a:noFill/>
            <a:ln w="9525" algn="ctr">
              <a:noFill/>
              <a:miter lim="800000"/>
              <a:headEnd/>
              <a:tailEnd/>
            </a:ln>
          </p:spPr>
          <p:txBody>
            <a:bodyPr wrap="none">
              <a:spAutoFit/>
            </a:bodyPr>
            <a:lstStyle/>
            <a:p>
              <a:r>
                <a:rPr lang="en-US" sz="2500" i="0"/>
                <a:t>c</a:t>
              </a:r>
            </a:p>
          </p:txBody>
        </p:sp>
        <p:sp>
          <p:nvSpPr>
            <p:cNvPr id="1055" name="Text Box 12"/>
            <p:cNvSpPr txBox="1">
              <a:spLocks noChangeArrowheads="1"/>
            </p:cNvSpPr>
            <p:nvPr/>
          </p:nvSpPr>
          <p:spPr bwMode="auto">
            <a:xfrm>
              <a:off x="4105" y="2632"/>
              <a:ext cx="229" cy="325"/>
            </a:xfrm>
            <a:prstGeom prst="rect">
              <a:avLst/>
            </a:prstGeom>
            <a:noFill/>
            <a:ln w="9525" algn="ctr">
              <a:noFill/>
              <a:miter lim="800000"/>
              <a:headEnd/>
              <a:tailEnd/>
            </a:ln>
          </p:spPr>
          <p:txBody>
            <a:bodyPr wrap="none">
              <a:spAutoFit/>
            </a:bodyPr>
            <a:lstStyle/>
            <a:p>
              <a:r>
                <a:rPr lang="en-US" sz="2500" i="0"/>
                <a:t>d</a:t>
              </a:r>
            </a:p>
          </p:txBody>
        </p:sp>
      </p:grpSp>
      <p:sp>
        <p:nvSpPr>
          <p:cNvPr id="631823" name="Text Box 15"/>
          <p:cNvSpPr txBox="1">
            <a:spLocks noChangeArrowheads="1"/>
          </p:cNvSpPr>
          <p:nvPr/>
        </p:nvSpPr>
        <p:spPr bwMode="auto">
          <a:xfrm>
            <a:off x="4191000" y="3665538"/>
            <a:ext cx="3062288" cy="473075"/>
          </a:xfrm>
          <a:prstGeom prst="rect">
            <a:avLst/>
          </a:prstGeom>
          <a:noFill/>
          <a:ln w="9525" algn="ctr">
            <a:noFill/>
            <a:miter lim="800000"/>
            <a:headEnd/>
            <a:tailEnd/>
          </a:ln>
        </p:spPr>
        <p:txBody>
          <a:bodyPr wrap="none">
            <a:spAutoFit/>
          </a:bodyPr>
          <a:lstStyle/>
          <a:p>
            <a:pPr algn="r"/>
            <a:r>
              <a:rPr lang="fa-IR" sz="2500" i="0">
                <a:solidFill>
                  <a:schemeClr val="tx1"/>
                </a:solidFill>
              </a:rPr>
              <a:t>افراد خلاق و نوآور و پیشرو</a:t>
            </a:r>
            <a:endParaRPr lang="en-US" sz="2500" i="0">
              <a:solidFill>
                <a:schemeClr val="tx1"/>
              </a:solidFill>
            </a:endParaRPr>
          </a:p>
        </p:txBody>
      </p:sp>
      <p:sp>
        <p:nvSpPr>
          <p:cNvPr id="631825" name="Text Box 17"/>
          <p:cNvSpPr txBox="1">
            <a:spLocks noChangeArrowheads="1"/>
          </p:cNvSpPr>
          <p:nvPr/>
        </p:nvSpPr>
        <p:spPr bwMode="auto">
          <a:xfrm>
            <a:off x="1530350" y="4457700"/>
            <a:ext cx="5708650" cy="473075"/>
          </a:xfrm>
          <a:prstGeom prst="rect">
            <a:avLst/>
          </a:prstGeom>
          <a:noFill/>
          <a:ln w="9525" algn="ctr">
            <a:noFill/>
            <a:miter lim="800000"/>
            <a:headEnd/>
            <a:tailEnd/>
          </a:ln>
        </p:spPr>
        <p:txBody>
          <a:bodyPr wrap="none">
            <a:spAutoFit/>
          </a:bodyPr>
          <a:lstStyle/>
          <a:p>
            <a:pPr algn="r"/>
            <a:r>
              <a:rPr lang="fa-IR" sz="2500" i="0">
                <a:solidFill>
                  <a:schemeClr val="tx1"/>
                </a:solidFill>
              </a:rPr>
              <a:t>افراد تطبیقی سریع و تغییر پذیر و تمایل به پیشرو بودن</a:t>
            </a:r>
            <a:endParaRPr lang="en-US" sz="2500" i="0">
              <a:solidFill>
                <a:schemeClr val="tx1"/>
              </a:solidFill>
            </a:endParaRPr>
          </a:p>
        </p:txBody>
      </p:sp>
      <p:sp>
        <p:nvSpPr>
          <p:cNvPr id="631827" name="Text Box 19"/>
          <p:cNvSpPr txBox="1">
            <a:spLocks noChangeArrowheads="1"/>
          </p:cNvSpPr>
          <p:nvPr/>
        </p:nvSpPr>
        <p:spPr bwMode="auto">
          <a:xfrm>
            <a:off x="2270125" y="5249863"/>
            <a:ext cx="5038725" cy="473075"/>
          </a:xfrm>
          <a:prstGeom prst="rect">
            <a:avLst/>
          </a:prstGeom>
          <a:noFill/>
          <a:ln w="9525" algn="ctr">
            <a:noFill/>
            <a:miter lim="800000"/>
            <a:headEnd/>
            <a:tailEnd/>
          </a:ln>
        </p:spPr>
        <p:txBody>
          <a:bodyPr wrap="none">
            <a:spAutoFit/>
          </a:bodyPr>
          <a:lstStyle/>
          <a:p>
            <a:pPr algn="r"/>
            <a:r>
              <a:rPr lang="fa-IR" sz="2500" i="0">
                <a:solidFill>
                  <a:schemeClr val="tx1"/>
                </a:solidFill>
              </a:rPr>
              <a:t>افراد پیرو و در انتظار تثبیت موفقیتهای  دیگران</a:t>
            </a:r>
            <a:endParaRPr lang="en-US" sz="2500" i="0">
              <a:solidFill>
                <a:schemeClr val="tx1"/>
              </a:solidFill>
            </a:endParaRPr>
          </a:p>
        </p:txBody>
      </p:sp>
      <p:sp>
        <p:nvSpPr>
          <p:cNvPr id="631829" name="Text Box 21"/>
          <p:cNvSpPr txBox="1">
            <a:spLocks noChangeArrowheads="1"/>
          </p:cNvSpPr>
          <p:nvPr/>
        </p:nvSpPr>
        <p:spPr bwMode="auto">
          <a:xfrm>
            <a:off x="5037138" y="5970588"/>
            <a:ext cx="2251075" cy="473075"/>
          </a:xfrm>
          <a:prstGeom prst="rect">
            <a:avLst/>
          </a:prstGeom>
          <a:noFill/>
          <a:ln w="9525" algn="ctr">
            <a:noFill/>
            <a:miter lim="800000"/>
            <a:headEnd/>
            <a:tailEnd/>
          </a:ln>
        </p:spPr>
        <p:txBody>
          <a:bodyPr wrap="none">
            <a:spAutoFit/>
          </a:bodyPr>
          <a:lstStyle/>
          <a:p>
            <a:pPr algn="r"/>
            <a:r>
              <a:rPr lang="fa-IR" sz="2500" i="0">
                <a:solidFill>
                  <a:schemeClr val="tx1"/>
                </a:solidFill>
              </a:rPr>
              <a:t>افراد مخالف و راکد </a:t>
            </a:r>
            <a:endParaRPr lang="en-US" sz="2500" i="0">
              <a:solidFill>
                <a:schemeClr val="tx1"/>
              </a:solidFill>
            </a:endParaRPr>
          </a:p>
        </p:txBody>
      </p:sp>
      <p:graphicFrame>
        <p:nvGraphicFramePr>
          <p:cNvPr id="631860" name="Group 52"/>
          <p:cNvGraphicFramePr>
            <a:graphicFrameLocks noGrp="1"/>
          </p:cNvGraphicFramePr>
          <p:nvPr>
            <p:ph sz="half" idx="2"/>
          </p:nvPr>
        </p:nvGraphicFramePr>
        <p:xfrm>
          <a:off x="971550" y="3573463"/>
          <a:ext cx="7488238" cy="3024188"/>
        </p:xfrm>
        <a:graphic>
          <a:graphicData uri="http://schemas.openxmlformats.org/drawingml/2006/table">
            <a:tbl>
              <a:tblPr/>
              <a:tblGrid>
                <a:gridCol w="6367463"/>
                <a:gridCol w="1120775"/>
              </a:tblGrid>
              <a:tr h="7556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fa-IR" sz="32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32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72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fa-IR" sz="32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32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56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fa-IR" sz="32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32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b</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56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fa-IR" sz="32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32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31823"/>
                                        </p:tgtEl>
                                        <p:attrNameLst>
                                          <p:attrName>style.visibility</p:attrName>
                                        </p:attrNameLst>
                                      </p:cBhvr>
                                      <p:to>
                                        <p:strVal val="visible"/>
                                      </p:to>
                                    </p:set>
                                    <p:animEffect transition="in" filter="box(in)">
                                      <p:cBhvr>
                                        <p:cTn id="7" dur="500"/>
                                        <p:tgtEl>
                                          <p:spTgt spid="63182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31825"/>
                                        </p:tgtEl>
                                        <p:attrNameLst>
                                          <p:attrName>style.visibility</p:attrName>
                                        </p:attrNameLst>
                                      </p:cBhvr>
                                      <p:to>
                                        <p:strVal val="visible"/>
                                      </p:to>
                                    </p:set>
                                    <p:animEffect transition="in" filter="box(in)">
                                      <p:cBhvr>
                                        <p:cTn id="12" dur="500"/>
                                        <p:tgtEl>
                                          <p:spTgt spid="63182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31827"/>
                                        </p:tgtEl>
                                        <p:attrNameLst>
                                          <p:attrName>style.visibility</p:attrName>
                                        </p:attrNameLst>
                                      </p:cBhvr>
                                      <p:to>
                                        <p:strVal val="visible"/>
                                      </p:to>
                                    </p:set>
                                    <p:animEffect transition="in" filter="box(in)">
                                      <p:cBhvr>
                                        <p:cTn id="17" dur="500"/>
                                        <p:tgtEl>
                                          <p:spTgt spid="63182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31829"/>
                                        </p:tgtEl>
                                        <p:attrNameLst>
                                          <p:attrName>style.visibility</p:attrName>
                                        </p:attrNameLst>
                                      </p:cBhvr>
                                      <p:to>
                                        <p:strVal val="visible"/>
                                      </p:to>
                                    </p:set>
                                    <p:animEffect transition="in" filter="box(in)">
                                      <p:cBhvr>
                                        <p:cTn id="22" dur="500"/>
                                        <p:tgtEl>
                                          <p:spTgt spid="6318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1823" grpId="0"/>
      <p:bldP spid="631825" grpId="0"/>
      <p:bldP spid="631827" grpId="0"/>
      <p:bldP spid="6318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3098775"/>
          </a:xfrm>
        </p:spPr>
        <p:txBody>
          <a:bodyPr>
            <a:normAutofit/>
          </a:bodyPr>
          <a:lstStyle/>
          <a:p>
            <a:r>
              <a:rPr lang="fa-IR" dirty="0" smtClean="0">
                <a:cs typeface="2  Niki Border" pitchFamily="2" charset="-78"/>
              </a:rPr>
              <a:t>به عملکرد خود به عنوان مدیر گروه بیندیشید</a:t>
            </a:r>
            <a:br>
              <a:rPr lang="fa-IR" dirty="0" smtClean="0">
                <a:cs typeface="2  Niki Border" pitchFamily="2" charset="-78"/>
              </a:rPr>
            </a:br>
            <a:r>
              <a:rPr lang="fa-IR" dirty="0" smtClean="0">
                <a:cs typeface="2  Niki Border" pitchFamily="2" charset="-78"/>
              </a:rPr>
              <a:t>کدام عملکرد خود را درست و کدام را نادرست می دانید؟</a:t>
            </a:r>
            <a:endParaRPr lang="en-US" dirty="0">
              <a:cs typeface="2  Niki Border" pitchFamily="2" charset="-78"/>
            </a:endParaRPr>
          </a:p>
        </p:txBody>
      </p:sp>
      <p:pic>
        <p:nvPicPr>
          <p:cNvPr id="4" name="Picture 5" descr="BD04924_"/>
          <p:cNvPicPr>
            <a:picLocks noChangeAspect="1" noChangeArrowheads="1"/>
          </p:cNvPicPr>
          <p:nvPr/>
        </p:nvPicPr>
        <p:blipFill>
          <a:blip r:embed="rId2" cstate="print"/>
          <a:srcRect/>
          <a:stretch>
            <a:fillRect/>
          </a:stretch>
        </p:blipFill>
        <p:spPr bwMode="auto">
          <a:xfrm>
            <a:off x="1403648" y="228600"/>
            <a:ext cx="1350665" cy="1821827"/>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sp>
        <p:nvSpPr>
          <p:cNvPr id="4" name="Title 1"/>
          <p:cNvSpPr>
            <a:spLocks noGrp="1"/>
          </p:cNvSpPr>
          <p:nvPr>
            <p:ph type="ctrTitle"/>
          </p:nvPr>
        </p:nvSpPr>
        <p:spPr/>
        <p:txBody>
          <a:bodyPr>
            <a:normAutofit fontScale="90000"/>
          </a:bodyPr>
          <a:lstStyle/>
          <a:p>
            <a:r>
              <a:rPr lang="fa-IR" dirty="0" smtClean="0">
                <a:cs typeface="2  Niki Border" pitchFamily="2" charset="-78"/>
              </a:rPr>
              <a:t>به عنوان مدیر گروه به عملکرد همکار یا همکاران خود بیندیشید</a:t>
            </a:r>
            <a:br>
              <a:rPr lang="fa-IR" dirty="0" smtClean="0">
                <a:cs typeface="2  Niki Border" pitchFamily="2" charset="-78"/>
              </a:rPr>
            </a:br>
            <a:r>
              <a:rPr lang="fa-IR" dirty="0" smtClean="0">
                <a:cs typeface="2  Niki Border" pitchFamily="2" charset="-78"/>
              </a:rPr>
              <a:t>کدام عملکرد آنان را درست و کدام را نادرست </a:t>
            </a:r>
            <a:br>
              <a:rPr lang="fa-IR" dirty="0" smtClean="0">
                <a:cs typeface="2  Niki Border" pitchFamily="2" charset="-78"/>
              </a:rPr>
            </a:br>
            <a:r>
              <a:rPr lang="fa-IR" dirty="0" smtClean="0">
                <a:cs typeface="2  Niki Border" pitchFamily="2" charset="-78"/>
              </a:rPr>
              <a:t>می دانید؟</a:t>
            </a:r>
            <a:endParaRPr lang="en-US" dirty="0">
              <a:cs typeface="2  Niki Border" pitchFamily="2" charset="-78"/>
            </a:endParaRPr>
          </a:p>
        </p:txBody>
      </p:sp>
      <p:pic>
        <p:nvPicPr>
          <p:cNvPr id="5" name="Picture 5" descr="BD04924_"/>
          <p:cNvPicPr>
            <a:picLocks noChangeAspect="1" noChangeArrowheads="1"/>
          </p:cNvPicPr>
          <p:nvPr/>
        </p:nvPicPr>
        <p:blipFill>
          <a:blip r:embed="rId2" cstate="print"/>
          <a:srcRect/>
          <a:stretch>
            <a:fillRect/>
          </a:stretch>
        </p:blipFill>
        <p:spPr bwMode="auto">
          <a:xfrm rot="1664660">
            <a:off x="1187339" y="3059163"/>
            <a:ext cx="2525713" cy="3406775"/>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fa-IR" dirty="0" smtClean="0">
                <a:cs typeface="2  Niki Border" pitchFamily="2" charset="-78"/>
              </a:rPr>
              <a:t>به عنوان مدیر گروه به عملکرد گروه آموزشی خود بیندیشید</a:t>
            </a:r>
            <a:br>
              <a:rPr lang="fa-IR" dirty="0" smtClean="0">
                <a:cs typeface="2  Niki Border" pitchFamily="2" charset="-78"/>
              </a:rPr>
            </a:br>
            <a:r>
              <a:rPr lang="fa-IR" dirty="0" smtClean="0">
                <a:cs typeface="2  Niki Border" pitchFamily="2" charset="-78"/>
              </a:rPr>
              <a:t>کدام عملکرد را درست و کدام را نادرست می دانید؟</a:t>
            </a:r>
            <a:endParaRPr lang="en-US" dirty="0"/>
          </a:p>
        </p:txBody>
      </p:sp>
      <p:pic>
        <p:nvPicPr>
          <p:cNvPr id="4" name="Picture 5" descr="BD04924_"/>
          <p:cNvPicPr>
            <a:picLocks noChangeAspect="1" noChangeArrowheads="1"/>
          </p:cNvPicPr>
          <p:nvPr/>
        </p:nvPicPr>
        <p:blipFill>
          <a:blip r:embed="rId2" cstate="print"/>
          <a:srcRect/>
          <a:stretch>
            <a:fillRect/>
          </a:stretch>
        </p:blipFill>
        <p:spPr bwMode="auto">
          <a:xfrm rot="4808134">
            <a:off x="1243257" y="3189611"/>
            <a:ext cx="2525713" cy="3406775"/>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81" name="Picture 33" descr="D:\RSS FOLDER\PIC\New Image14.JPG"/>
          <p:cNvPicPr>
            <a:picLocks noChangeAspect="1" noChangeArrowheads="1"/>
          </p:cNvPicPr>
          <p:nvPr/>
        </p:nvPicPr>
        <p:blipFill>
          <a:blip r:embed="rId3" cstate="print">
            <a:grayscl/>
          </a:blip>
          <a:srcRect t="1520" r="2" b="5699"/>
          <a:stretch>
            <a:fillRect/>
          </a:stretch>
        </p:blipFill>
        <p:spPr bwMode="auto">
          <a:xfrm>
            <a:off x="1676400" y="2286000"/>
            <a:ext cx="5791200" cy="3581400"/>
          </a:xfrm>
          <a:prstGeom prst="rect">
            <a:avLst/>
          </a:prstGeom>
          <a:noFill/>
          <a:ln w="9525">
            <a:noFill/>
            <a:miter lim="800000"/>
            <a:headEnd/>
            <a:tailEnd/>
          </a:ln>
        </p:spPr>
      </p:pic>
      <p:pic>
        <p:nvPicPr>
          <p:cNvPr id="2084" name="Picture 36" descr="D:\RSS FOLDER\PIC\New Image14.JPG"/>
          <p:cNvPicPr>
            <a:picLocks noChangeAspect="1" noChangeArrowheads="1"/>
          </p:cNvPicPr>
          <p:nvPr/>
        </p:nvPicPr>
        <p:blipFill>
          <a:blip r:embed="rId3" cstate="print"/>
          <a:srcRect t="1521" r="36842" b="53075"/>
          <a:stretch>
            <a:fillRect/>
          </a:stretch>
        </p:blipFill>
        <p:spPr bwMode="auto">
          <a:xfrm>
            <a:off x="1676400" y="2286000"/>
            <a:ext cx="3657600" cy="1752600"/>
          </a:xfrm>
          <a:prstGeom prst="rect">
            <a:avLst/>
          </a:prstGeom>
          <a:noFill/>
          <a:ln w="9525">
            <a:solidFill>
              <a:schemeClr val="tx1"/>
            </a:solidFill>
            <a:miter lim="800000"/>
            <a:headEnd/>
            <a:tailEnd/>
          </a:ln>
          <a:effectLst>
            <a:outerShdw dist="35921" dir="2700000" algn="ctr" rotWithShape="0">
              <a:srgbClr val="808080"/>
            </a:outerShdw>
          </a:effectLst>
        </p:spPr>
      </p:pic>
      <p:pic>
        <p:nvPicPr>
          <p:cNvPr id="2085" name="Picture 37" descr="D:\RSS FOLDER\PIC\New Image14.JPG"/>
          <p:cNvPicPr>
            <a:picLocks noChangeAspect="1" noChangeArrowheads="1"/>
          </p:cNvPicPr>
          <p:nvPr/>
        </p:nvPicPr>
        <p:blipFill>
          <a:blip r:embed="rId3" cstate="print"/>
          <a:srcRect l="110" t="44786" r="75603" b="13759"/>
          <a:stretch>
            <a:fillRect/>
          </a:stretch>
        </p:blipFill>
        <p:spPr bwMode="auto">
          <a:xfrm>
            <a:off x="1676400" y="3921125"/>
            <a:ext cx="1408113" cy="1600200"/>
          </a:xfrm>
          <a:prstGeom prst="rect">
            <a:avLst/>
          </a:prstGeom>
          <a:noFill/>
          <a:ln w="9525">
            <a:solidFill>
              <a:schemeClr val="tx1"/>
            </a:solidFill>
            <a:miter lim="800000"/>
            <a:headEnd/>
            <a:tailEnd/>
          </a:ln>
          <a:effectLst>
            <a:outerShdw dist="107763" dir="2700000" algn="ctr" rotWithShape="0">
              <a:srgbClr val="808080"/>
            </a:outerShdw>
          </a:effectLst>
        </p:spPr>
      </p:pic>
      <p:pic>
        <p:nvPicPr>
          <p:cNvPr id="2086" name="Picture 38" descr="D:\RSS FOLDER\PIC\New Image14.JPG"/>
          <p:cNvPicPr>
            <a:picLocks noChangeAspect="1" noChangeArrowheads="1"/>
          </p:cNvPicPr>
          <p:nvPr/>
        </p:nvPicPr>
        <p:blipFill>
          <a:blip r:embed="rId3" cstate="print"/>
          <a:srcRect l="59210" t="27184" r="2" b="5699"/>
          <a:stretch>
            <a:fillRect/>
          </a:stretch>
        </p:blipFill>
        <p:spPr bwMode="auto">
          <a:xfrm>
            <a:off x="5105400" y="3276600"/>
            <a:ext cx="2362200" cy="2590800"/>
          </a:xfrm>
          <a:prstGeom prst="rect">
            <a:avLst/>
          </a:prstGeom>
          <a:noFill/>
          <a:ln w="9525">
            <a:solidFill>
              <a:schemeClr val="tx1"/>
            </a:solidFill>
            <a:miter lim="800000"/>
            <a:headEnd/>
            <a:tailEnd/>
          </a:ln>
          <a:effectLst>
            <a:outerShdw dist="35921" dir="2700000" algn="ctr" rotWithShape="0">
              <a:srgbClr val="808080"/>
            </a:outerShdw>
          </a:effectLst>
        </p:spPr>
      </p:pic>
      <p:pic>
        <p:nvPicPr>
          <p:cNvPr id="2087" name="Picture 39" descr="D:\RSS FOLDER\PIC\New Image14.JPG"/>
          <p:cNvPicPr>
            <a:picLocks noChangeAspect="1" noChangeArrowheads="1"/>
          </p:cNvPicPr>
          <p:nvPr/>
        </p:nvPicPr>
        <p:blipFill>
          <a:blip r:embed="rId3" cstate="print"/>
          <a:srcRect l="32895" t="13365" r="36842" b="41231"/>
          <a:stretch>
            <a:fillRect/>
          </a:stretch>
        </p:blipFill>
        <p:spPr bwMode="auto">
          <a:xfrm>
            <a:off x="3595688" y="2743200"/>
            <a:ext cx="1752600" cy="1752600"/>
          </a:xfrm>
          <a:prstGeom prst="rect">
            <a:avLst/>
          </a:prstGeom>
          <a:solidFill>
            <a:schemeClr val="bg1"/>
          </a:solidFill>
          <a:ln w="9525">
            <a:solidFill>
              <a:schemeClr val="tx1"/>
            </a:solidFill>
            <a:miter lim="800000"/>
            <a:headEnd/>
            <a:tailEnd/>
          </a:ln>
          <a:effectLst>
            <a:outerShdw dist="107763" dir="2700000" algn="ctr" rotWithShape="0">
              <a:srgbClr val="808080"/>
            </a:outerShdw>
          </a:effectLst>
        </p:spPr>
      </p:pic>
      <p:sp>
        <p:nvSpPr>
          <p:cNvPr id="2088" name="Text Box 40"/>
          <p:cNvSpPr txBox="1">
            <a:spLocks noChangeArrowheads="1"/>
          </p:cNvSpPr>
          <p:nvPr/>
        </p:nvSpPr>
        <p:spPr bwMode="auto">
          <a:xfrm>
            <a:off x="6096000" y="5119688"/>
            <a:ext cx="1371600" cy="823912"/>
          </a:xfrm>
          <a:prstGeom prst="rect">
            <a:avLst/>
          </a:prstGeom>
          <a:noFill/>
          <a:ln w="9525">
            <a:noFill/>
            <a:miter lim="800000"/>
            <a:headEnd/>
            <a:tailEnd/>
          </a:ln>
        </p:spPr>
        <p:txBody>
          <a:bodyPr>
            <a:spAutoFit/>
          </a:bodyPr>
          <a:lstStyle/>
          <a:p>
            <a:pPr algn="r" rtl="1">
              <a:spcBef>
                <a:spcPct val="50000"/>
              </a:spcBef>
              <a:buFontTx/>
              <a:buNone/>
            </a:pPr>
            <a:r>
              <a:rPr kumimoji="0" lang="en-US" sz="4800">
                <a:solidFill>
                  <a:schemeClr val="bg1"/>
                </a:solidFill>
                <a:latin typeface="Times New Roman" pitchFamily="18" charset="0"/>
                <a:sym typeface="Wingdings" pitchFamily="2" charset="2"/>
              </a:rPr>
              <a:t></a:t>
            </a:r>
            <a:endParaRPr kumimoji="0" lang="en-US" sz="4800">
              <a:solidFill>
                <a:schemeClr val="bg1"/>
              </a:solidFill>
              <a:latin typeface="Times New Roman" pitchFamily="18" charset="0"/>
            </a:endParaRPr>
          </a:p>
        </p:txBody>
      </p:sp>
      <p:sp>
        <p:nvSpPr>
          <p:cNvPr id="2089" name="Text Box 41"/>
          <p:cNvSpPr txBox="1">
            <a:spLocks noChangeArrowheads="1"/>
          </p:cNvSpPr>
          <p:nvPr/>
        </p:nvSpPr>
        <p:spPr bwMode="auto">
          <a:xfrm>
            <a:off x="4724400" y="2605088"/>
            <a:ext cx="1371600" cy="823912"/>
          </a:xfrm>
          <a:prstGeom prst="rect">
            <a:avLst/>
          </a:prstGeom>
          <a:noFill/>
          <a:ln w="9525">
            <a:noFill/>
            <a:miter lim="800000"/>
            <a:headEnd/>
            <a:tailEnd/>
          </a:ln>
        </p:spPr>
        <p:txBody>
          <a:bodyPr>
            <a:spAutoFit/>
          </a:bodyPr>
          <a:lstStyle/>
          <a:p>
            <a:pPr>
              <a:spcBef>
                <a:spcPct val="50000"/>
              </a:spcBef>
              <a:buFontTx/>
              <a:buNone/>
            </a:pPr>
            <a:r>
              <a:rPr kumimoji="0" lang="en-US" sz="4800" dirty="0">
                <a:solidFill>
                  <a:schemeClr val="bg1"/>
                </a:solidFill>
                <a:latin typeface="Times New Roman" pitchFamily="18" charset="0"/>
                <a:sym typeface="Wingdings" pitchFamily="2" charset="2"/>
              </a:rPr>
              <a:t></a:t>
            </a:r>
            <a:endParaRPr kumimoji="0" lang="en-US" sz="4800" dirty="0">
              <a:solidFill>
                <a:schemeClr val="bg1"/>
              </a:solidFill>
              <a:latin typeface="Times New Roman" pitchFamily="18" charset="0"/>
            </a:endParaRPr>
          </a:p>
        </p:txBody>
      </p:sp>
      <p:sp>
        <p:nvSpPr>
          <p:cNvPr id="2090" name="Text Box 42"/>
          <p:cNvSpPr txBox="1">
            <a:spLocks noChangeArrowheads="1"/>
          </p:cNvSpPr>
          <p:nvPr/>
        </p:nvSpPr>
        <p:spPr bwMode="auto">
          <a:xfrm>
            <a:off x="1682750" y="2209800"/>
            <a:ext cx="1371600" cy="823913"/>
          </a:xfrm>
          <a:prstGeom prst="rect">
            <a:avLst/>
          </a:prstGeom>
          <a:noFill/>
          <a:ln w="9525">
            <a:noFill/>
            <a:miter lim="800000"/>
            <a:headEnd/>
            <a:tailEnd/>
          </a:ln>
        </p:spPr>
        <p:txBody>
          <a:bodyPr>
            <a:spAutoFit/>
          </a:bodyPr>
          <a:lstStyle/>
          <a:p>
            <a:pPr>
              <a:spcBef>
                <a:spcPct val="50000"/>
              </a:spcBef>
              <a:buFontTx/>
              <a:buNone/>
            </a:pPr>
            <a:r>
              <a:rPr kumimoji="0" lang="en-US" sz="4800">
                <a:solidFill>
                  <a:schemeClr val="bg1"/>
                </a:solidFill>
                <a:latin typeface="Times New Roman" pitchFamily="18" charset="0"/>
                <a:sym typeface="Wingdings" pitchFamily="2" charset="2"/>
              </a:rPr>
              <a:t></a:t>
            </a:r>
            <a:endParaRPr kumimoji="0" lang="en-US" sz="4800">
              <a:solidFill>
                <a:schemeClr val="bg1"/>
              </a:solidFill>
              <a:latin typeface="Times New Roman" pitchFamily="18" charset="0"/>
            </a:endParaRPr>
          </a:p>
        </p:txBody>
      </p:sp>
      <p:sp>
        <p:nvSpPr>
          <p:cNvPr id="2091" name="Text Box 43"/>
          <p:cNvSpPr txBox="1">
            <a:spLocks noChangeArrowheads="1"/>
          </p:cNvSpPr>
          <p:nvPr/>
        </p:nvSpPr>
        <p:spPr bwMode="auto">
          <a:xfrm>
            <a:off x="2362200" y="4738688"/>
            <a:ext cx="1371600" cy="823912"/>
          </a:xfrm>
          <a:prstGeom prst="rect">
            <a:avLst/>
          </a:prstGeom>
          <a:noFill/>
          <a:ln w="9525">
            <a:noFill/>
            <a:miter lim="800000"/>
            <a:headEnd/>
            <a:tailEnd/>
          </a:ln>
        </p:spPr>
        <p:txBody>
          <a:bodyPr>
            <a:spAutoFit/>
          </a:bodyPr>
          <a:lstStyle/>
          <a:p>
            <a:pPr>
              <a:spcBef>
                <a:spcPct val="50000"/>
              </a:spcBef>
              <a:buFontTx/>
              <a:buNone/>
            </a:pPr>
            <a:r>
              <a:rPr kumimoji="0" lang="en-US" sz="4800" dirty="0">
                <a:solidFill>
                  <a:schemeClr val="bg1"/>
                </a:solidFill>
                <a:latin typeface="Times New Roman" pitchFamily="18" charset="0"/>
                <a:sym typeface="Wingdings" pitchFamily="2" charset="2"/>
              </a:rPr>
              <a:t></a:t>
            </a:r>
            <a:endParaRPr kumimoji="0" lang="en-US" sz="4800" dirty="0">
              <a:solidFill>
                <a:schemeClr val="bg1"/>
              </a:solidFill>
              <a:latin typeface="Times New Roman" pitchFamily="18" charset="0"/>
            </a:endParaRPr>
          </a:p>
        </p:txBody>
      </p:sp>
      <p:sp>
        <p:nvSpPr>
          <p:cNvPr id="2092" name="Rectangle 44"/>
          <p:cNvSpPr>
            <a:spLocks noGrp="1" noChangeArrowheads="1"/>
          </p:cNvSpPr>
          <p:nvPr>
            <p:ph type="ctrTitle"/>
          </p:nvPr>
        </p:nvSpPr>
        <p:spPr>
          <a:xfrm>
            <a:off x="609600" y="990600"/>
            <a:ext cx="7772400" cy="1143000"/>
          </a:xfrm>
        </p:spPr>
        <p:txBody>
          <a:bodyPr/>
          <a:lstStyle/>
          <a:p>
            <a:pPr algn="ctr" rtl="1" eaLnBrk="1" hangingPunct="1"/>
            <a:r>
              <a:rPr lang="ar-SA" sz="3600" dirty="0" smtClean="0">
                <a:solidFill>
                  <a:schemeClr val="accent3">
                    <a:lumMod val="50000"/>
                  </a:schemeClr>
                </a:solidFill>
                <a:effectLst>
                  <a:outerShdw blurRad="38100" dist="38100" dir="2700000" algn="tl">
                    <a:srgbClr val="000000">
                      <a:alpha val="43137"/>
                    </a:srgbClr>
                  </a:outerShdw>
                </a:effectLst>
                <a:latin typeface="Albertus Extra Bold" pitchFamily="34" charset="0"/>
                <a:cs typeface="B Titr" pitchFamily="2" charset="-78"/>
              </a:rPr>
              <a:t>مدیریت عملكرد </a:t>
            </a:r>
            <a:r>
              <a:rPr lang="ar-SA" sz="3600" dirty="0" smtClean="0">
                <a:solidFill>
                  <a:srgbClr val="BEDC82"/>
                </a:solidFill>
                <a:latin typeface="Albertus Extra Bold" pitchFamily="34" charset="0"/>
                <a:cs typeface="B Titr" pitchFamily="2" charset="-78"/>
              </a:rPr>
              <a:t/>
            </a:r>
            <a:br>
              <a:rPr lang="ar-SA" sz="3600" dirty="0" smtClean="0">
                <a:solidFill>
                  <a:srgbClr val="BEDC82"/>
                </a:solidFill>
                <a:latin typeface="Albertus Extra Bold" pitchFamily="34" charset="0"/>
                <a:cs typeface="B Titr" pitchFamily="2" charset="-78"/>
              </a:rPr>
            </a:br>
            <a:r>
              <a:rPr lang="en-US" sz="2800" b="1" dirty="0" smtClean="0">
                <a:solidFill>
                  <a:srgbClr val="BEDC82"/>
                </a:solidFill>
                <a:latin typeface="Albertus Extra Bold" pitchFamily="34" charset="0"/>
                <a:cs typeface="B Titr" pitchFamily="2" charset="-78"/>
              </a:rPr>
              <a:t>Performance management</a:t>
            </a:r>
            <a:endParaRPr lang="en-US" sz="4400" b="1" dirty="0" smtClean="0">
              <a:solidFill>
                <a:srgbClr val="BEDC82"/>
              </a:solidFill>
              <a:latin typeface="Albertus Extra Bold" pitchFamily="34" charset="0"/>
              <a:cs typeface="B Tit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2081"/>
                                        </p:tgtEl>
                                        <p:attrNameLst>
                                          <p:attrName>style.visibility</p:attrName>
                                        </p:attrNameLst>
                                      </p:cBhvr>
                                      <p:to>
                                        <p:strVal val="visible"/>
                                      </p:to>
                                    </p:set>
                                    <p:animEffect transition="in" filter="box(out)">
                                      <p:cBhvr>
                                        <p:cTn id="7" dur="500"/>
                                        <p:tgtEl>
                                          <p:spTgt spid="2081"/>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2084"/>
                                        </p:tgtEl>
                                        <p:attrNameLst>
                                          <p:attrName>style.visibility</p:attrName>
                                        </p:attrNameLst>
                                      </p:cBhvr>
                                      <p:to>
                                        <p:strVal val="visible"/>
                                      </p:to>
                                    </p:set>
                                    <p:animEffect transition="in" filter="box(out)">
                                      <p:cBhvr>
                                        <p:cTn id="11" dur="500"/>
                                        <p:tgtEl>
                                          <p:spTgt spid="2084"/>
                                        </p:tgtEl>
                                      </p:cBhvr>
                                    </p:animEffect>
                                  </p:childTnLst>
                                </p:cTn>
                              </p:par>
                            </p:childTnLst>
                          </p:cTn>
                        </p:par>
                        <p:par>
                          <p:cTn id="12" fill="hold">
                            <p:stCondLst>
                              <p:cond delay="1000"/>
                            </p:stCondLst>
                            <p:childTnLst>
                              <p:par>
                                <p:cTn id="13" presetID="4" presetClass="entr" presetSubtype="32" fill="hold" nodeType="afterEffect">
                                  <p:stCondLst>
                                    <p:cond delay="0"/>
                                  </p:stCondLst>
                                  <p:childTnLst>
                                    <p:set>
                                      <p:cBhvr>
                                        <p:cTn id="14" dur="1" fill="hold">
                                          <p:stCondLst>
                                            <p:cond delay="0"/>
                                          </p:stCondLst>
                                        </p:cTn>
                                        <p:tgtEl>
                                          <p:spTgt spid="2085"/>
                                        </p:tgtEl>
                                        <p:attrNameLst>
                                          <p:attrName>style.visibility</p:attrName>
                                        </p:attrNameLst>
                                      </p:cBhvr>
                                      <p:to>
                                        <p:strVal val="visible"/>
                                      </p:to>
                                    </p:set>
                                    <p:animEffect transition="in" filter="box(out)">
                                      <p:cBhvr>
                                        <p:cTn id="15" dur="500"/>
                                        <p:tgtEl>
                                          <p:spTgt spid="2085"/>
                                        </p:tgtEl>
                                      </p:cBhvr>
                                    </p:animEffect>
                                  </p:childTnLst>
                                </p:cTn>
                              </p:par>
                            </p:childTnLst>
                          </p:cTn>
                        </p:par>
                        <p:par>
                          <p:cTn id="16" fill="hold">
                            <p:stCondLst>
                              <p:cond delay="1500"/>
                            </p:stCondLst>
                            <p:childTnLst>
                              <p:par>
                                <p:cTn id="17" presetID="4" presetClass="entr" presetSubtype="32" fill="hold" nodeType="afterEffect">
                                  <p:stCondLst>
                                    <p:cond delay="0"/>
                                  </p:stCondLst>
                                  <p:childTnLst>
                                    <p:set>
                                      <p:cBhvr>
                                        <p:cTn id="18" dur="1" fill="hold">
                                          <p:stCondLst>
                                            <p:cond delay="0"/>
                                          </p:stCondLst>
                                        </p:cTn>
                                        <p:tgtEl>
                                          <p:spTgt spid="2086"/>
                                        </p:tgtEl>
                                        <p:attrNameLst>
                                          <p:attrName>style.visibility</p:attrName>
                                        </p:attrNameLst>
                                      </p:cBhvr>
                                      <p:to>
                                        <p:strVal val="visible"/>
                                      </p:to>
                                    </p:set>
                                    <p:animEffect transition="in" filter="box(out)">
                                      <p:cBhvr>
                                        <p:cTn id="19" dur="500"/>
                                        <p:tgtEl>
                                          <p:spTgt spid="2086"/>
                                        </p:tgtEl>
                                      </p:cBhvr>
                                    </p:animEffect>
                                  </p:childTnLst>
                                </p:cTn>
                              </p:par>
                            </p:childTnLst>
                          </p:cTn>
                        </p:par>
                        <p:par>
                          <p:cTn id="20" fill="hold">
                            <p:stCondLst>
                              <p:cond delay="2000"/>
                            </p:stCondLst>
                            <p:childTnLst>
                              <p:par>
                                <p:cTn id="21" presetID="4" presetClass="entr" presetSubtype="32" fill="hold" nodeType="afterEffect">
                                  <p:stCondLst>
                                    <p:cond delay="0"/>
                                  </p:stCondLst>
                                  <p:childTnLst>
                                    <p:set>
                                      <p:cBhvr>
                                        <p:cTn id="22" dur="1" fill="hold">
                                          <p:stCondLst>
                                            <p:cond delay="0"/>
                                          </p:stCondLst>
                                        </p:cTn>
                                        <p:tgtEl>
                                          <p:spTgt spid="2087"/>
                                        </p:tgtEl>
                                        <p:attrNameLst>
                                          <p:attrName>style.visibility</p:attrName>
                                        </p:attrNameLst>
                                      </p:cBhvr>
                                      <p:to>
                                        <p:strVal val="visible"/>
                                      </p:to>
                                    </p:set>
                                    <p:animEffect transition="in" filter="box(out)">
                                      <p:cBhvr>
                                        <p:cTn id="23" dur="500"/>
                                        <p:tgtEl>
                                          <p:spTgt spid="2087"/>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2090"/>
                                        </p:tgtEl>
                                        <p:attrNameLst>
                                          <p:attrName>style.visibility</p:attrName>
                                        </p:attrNameLst>
                                      </p:cBhvr>
                                      <p:to>
                                        <p:strVal val="visible"/>
                                      </p:to>
                                    </p:set>
                                    <p:animEffect transition="in" filter="barn(inVertical)">
                                      <p:cBhvr>
                                        <p:cTn id="27" dur="500"/>
                                        <p:tgtEl>
                                          <p:spTgt spid="2090"/>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2091"/>
                                        </p:tgtEl>
                                        <p:attrNameLst>
                                          <p:attrName>style.visibility</p:attrName>
                                        </p:attrNameLst>
                                      </p:cBhvr>
                                      <p:to>
                                        <p:strVal val="visible"/>
                                      </p:to>
                                    </p:set>
                                    <p:animEffect transition="in" filter="barn(inVertical)">
                                      <p:cBhvr>
                                        <p:cTn id="31" dur="500"/>
                                        <p:tgtEl>
                                          <p:spTgt spid="2091"/>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2089"/>
                                        </p:tgtEl>
                                        <p:attrNameLst>
                                          <p:attrName>style.visibility</p:attrName>
                                        </p:attrNameLst>
                                      </p:cBhvr>
                                      <p:to>
                                        <p:strVal val="visible"/>
                                      </p:to>
                                    </p:set>
                                    <p:animEffect transition="in" filter="barn(inVertical)">
                                      <p:cBhvr>
                                        <p:cTn id="35" dur="500"/>
                                        <p:tgtEl>
                                          <p:spTgt spid="2089"/>
                                        </p:tgtEl>
                                      </p:cBhvr>
                                    </p:animEffect>
                                  </p:childTnLst>
                                </p:cTn>
                              </p:par>
                            </p:childTnLst>
                          </p:cTn>
                        </p:par>
                        <p:par>
                          <p:cTn id="36" fill="hold">
                            <p:stCondLst>
                              <p:cond delay="4000"/>
                            </p:stCondLst>
                            <p:childTnLst>
                              <p:par>
                                <p:cTn id="37" presetID="16" presetClass="entr" presetSubtype="21" fill="hold" grpId="0" nodeType="afterEffect">
                                  <p:stCondLst>
                                    <p:cond delay="0"/>
                                  </p:stCondLst>
                                  <p:childTnLst>
                                    <p:set>
                                      <p:cBhvr>
                                        <p:cTn id="38" dur="1" fill="hold">
                                          <p:stCondLst>
                                            <p:cond delay="0"/>
                                          </p:stCondLst>
                                        </p:cTn>
                                        <p:tgtEl>
                                          <p:spTgt spid="2088"/>
                                        </p:tgtEl>
                                        <p:attrNameLst>
                                          <p:attrName>style.visibility</p:attrName>
                                        </p:attrNameLst>
                                      </p:cBhvr>
                                      <p:to>
                                        <p:strVal val="visible"/>
                                      </p:to>
                                    </p:set>
                                    <p:animEffect transition="in" filter="barn(inVertical)">
                                      <p:cBhvr>
                                        <p:cTn id="39" dur="500"/>
                                        <p:tgtEl>
                                          <p:spTgt spid="2088"/>
                                        </p:tgtEl>
                                      </p:cBhvr>
                                    </p:animEffect>
                                  </p:childTnLst>
                                </p:cTn>
                              </p:par>
                            </p:childTnLst>
                          </p:cTn>
                        </p:par>
                        <p:par>
                          <p:cTn id="40" fill="hold">
                            <p:stCondLst>
                              <p:cond delay="4500"/>
                            </p:stCondLst>
                            <p:childTnLst>
                              <p:par>
                                <p:cTn id="41" presetID="9" presetClass="entr" presetSubtype="0" fill="hold" grpId="0" nodeType="afterEffect">
                                  <p:stCondLst>
                                    <p:cond delay="0"/>
                                  </p:stCondLst>
                                  <p:childTnLst>
                                    <p:set>
                                      <p:cBhvr>
                                        <p:cTn id="42" dur="1" fill="hold">
                                          <p:stCondLst>
                                            <p:cond delay="0"/>
                                          </p:stCondLst>
                                        </p:cTn>
                                        <p:tgtEl>
                                          <p:spTgt spid="2092"/>
                                        </p:tgtEl>
                                        <p:attrNameLst>
                                          <p:attrName>style.visibility</p:attrName>
                                        </p:attrNameLst>
                                      </p:cBhvr>
                                      <p:to>
                                        <p:strVal val="visible"/>
                                      </p:to>
                                    </p:set>
                                    <p:animEffect transition="in" filter="dissolve">
                                      <p:cBhvr>
                                        <p:cTn id="43" dur="500"/>
                                        <p:tgtEl>
                                          <p:spTgt spid="20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 grpId="0" autoUpdateAnimBg="0"/>
      <p:bldP spid="2089" grpId="0" autoUpdateAnimBg="0"/>
      <p:bldP spid="2090" grpId="0" autoUpdateAnimBg="0"/>
      <p:bldP spid="2091" grpId="0" autoUpdateAnimBg="0"/>
      <p:bldP spid="2092"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rtl="1" eaLnBrk="1" fontAlgn="auto" hangingPunct="1">
              <a:spcAft>
                <a:spcPts val="0"/>
              </a:spcAft>
              <a:defRPr/>
            </a:pPr>
            <a:r>
              <a:rPr lang="fa-IR" dirty="0" smtClean="0">
                <a:solidFill>
                  <a:srgbClr val="FF0000"/>
                </a:solidFill>
                <a:effectLst>
                  <a:outerShdw blurRad="38100" dist="38100" dir="2700000" algn="tl">
                    <a:srgbClr val="000000">
                      <a:alpha val="43137"/>
                    </a:srgbClr>
                  </a:outerShdw>
                </a:effectLst>
                <a:cs typeface="2  Niki Border" pitchFamily="2" charset="-78"/>
              </a:rPr>
              <a:t>مديريت عملكرد چیست؟</a:t>
            </a:r>
            <a:endParaRPr lang="en-US" dirty="0">
              <a:solidFill>
                <a:srgbClr val="FF0000"/>
              </a:solidFill>
              <a:effectLst>
                <a:outerShdw blurRad="38100" dist="38100" dir="2700000" algn="tl">
                  <a:srgbClr val="000000">
                    <a:alpha val="43137"/>
                  </a:srgbClr>
                </a:outerShdw>
              </a:effectLst>
              <a:cs typeface="2  Niki Border" pitchFamily="2" charset="-78"/>
            </a:endParaRPr>
          </a:p>
        </p:txBody>
      </p:sp>
      <p:sp>
        <p:nvSpPr>
          <p:cNvPr id="3" name="Content Placeholder 2"/>
          <p:cNvSpPr>
            <a:spLocks noGrp="1"/>
          </p:cNvSpPr>
          <p:nvPr>
            <p:ph idx="1"/>
          </p:nvPr>
        </p:nvSpPr>
        <p:spPr>
          <a:xfrm>
            <a:off x="1043608" y="2276872"/>
            <a:ext cx="7071320" cy="1845568"/>
          </a:xfrm>
        </p:spPr>
        <p:txBody>
          <a:bodyPr rtlCol="0">
            <a:normAutofit/>
          </a:bodyPr>
          <a:lstStyle/>
          <a:p>
            <a:pPr algn="just" rtl="1" eaLnBrk="1" fontAlgn="auto" hangingPunct="1">
              <a:spcAft>
                <a:spcPts val="0"/>
              </a:spcAft>
              <a:buFont typeface="Arial" pitchFamily="34" charset="0"/>
              <a:buNone/>
              <a:defRPr/>
            </a:pPr>
            <a:r>
              <a:rPr lang="fa-IR" b="1" dirty="0" smtClean="0">
                <a:solidFill>
                  <a:srgbClr val="0070C0"/>
                </a:solidFill>
                <a:effectLst>
                  <a:outerShdw blurRad="38100" dist="38100" dir="2700000" algn="tl">
                    <a:srgbClr val="000000">
                      <a:alpha val="43137"/>
                    </a:srgbClr>
                  </a:outerShdw>
                </a:effectLst>
                <a:cs typeface="2  Compset" pitchFamily="2" charset="-78"/>
              </a:rPr>
              <a:t>فرآيندي راهبردي و</a:t>
            </a:r>
            <a:r>
              <a:rPr lang="en-US" b="1" dirty="0" smtClean="0">
                <a:solidFill>
                  <a:srgbClr val="0070C0"/>
                </a:solidFill>
                <a:effectLst>
                  <a:outerShdw blurRad="38100" dist="38100" dir="2700000" algn="tl">
                    <a:srgbClr val="000000">
                      <a:alpha val="43137"/>
                    </a:srgbClr>
                  </a:outerShdw>
                </a:effectLst>
                <a:cs typeface="2  Compset" pitchFamily="2" charset="-78"/>
              </a:rPr>
              <a:t> </a:t>
            </a:r>
            <a:r>
              <a:rPr lang="fa-IR" b="1" dirty="0" smtClean="0">
                <a:solidFill>
                  <a:srgbClr val="0070C0"/>
                </a:solidFill>
                <a:effectLst>
                  <a:outerShdw blurRad="38100" dist="38100" dir="2700000" algn="tl">
                    <a:srgbClr val="000000">
                      <a:alpha val="43137"/>
                    </a:srgbClr>
                  </a:outerShdw>
                </a:effectLst>
                <a:cs typeface="2  Compset" pitchFamily="2" charset="-78"/>
              </a:rPr>
              <a:t>يكپارچه كه از طريق بهبود عملكرد منابع انساني و توسعه قابليت هاي فردي و تيم هاي كاري به موفقيت سازمان كمك مي كند.</a:t>
            </a:r>
          </a:p>
          <a:p>
            <a:pPr algn="just" rtl="1" eaLnBrk="1" fontAlgn="auto" hangingPunct="1">
              <a:spcAft>
                <a:spcPts val="0"/>
              </a:spcAft>
              <a:buFont typeface="Arial" pitchFamily="34" charset="0"/>
              <a:buNone/>
              <a:defRPr/>
            </a:pPr>
            <a:endParaRPr lang="en-US" dirty="0">
              <a:solidFill>
                <a:srgbClr val="0070C0"/>
              </a:solidFill>
            </a:endParaRPr>
          </a:p>
        </p:txBody>
      </p:sp>
      <p:sp>
        <p:nvSpPr>
          <p:cNvPr id="4" name="Slide Number Placeholder 3"/>
          <p:cNvSpPr>
            <a:spLocks noGrp="1"/>
          </p:cNvSpPr>
          <p:nvPr>
            <p:ph type="sldNum" sz="quarter" idx="12"/>
          </p:nvPr>
        </p:nvSpPr>
        <p:spPr/>
        <p:txBody>
          <a:bodyPr/>
          <a:lstStyle/>
          <a:p>
            <a:pPr>
              <a:defRPr/>
            </a:pPr>
            <a:fld id="{A4CECBE4-F35D-4D13-91E0-7AD1AC707141}" type="slidenum">
              <a:rPr lang="en-US"/>
              <a:pPr>
                <a:defRPr/>
              </a:pPr>
              <a:t>18</a:t>
            </a:fld>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2"/>
          <p:cNvSpPr>
            <a:spLocks noGrp="1" noChangeArrowheads="1"/>
          </p:cNvSpPr>
          <p:nvPr>
            <p:ph type="title"/>
          </p:nvPr>
        </p:nvSpPr>
        <p:spPr/>
        <p:txBody>
          <a:bodyPr/>
          <a:lstStyle/>
          <a:p>
            <a:pPr algn="r" rtl="1" eaLnBrk="1" hangingPunct="1">
              <a:defRPr/>
            </a:pPr>
            <a:r>
              <a:rPr lang="fa-IR" altLang="en-US" dirty="0" smtClean="0">
                <a:solidFill>
                  <a:srgbClr val="002060"/>
                </a:solidFill>
                <a:cs typeface="2  Titr" pitchFamily="2" charset="-78"/>
              </a:rPr>
              <a:t>تعریف </a:t>
            </a:r>
            <a:endParaRPr lang="en-US" altLang="en-US" dirty="0" smtClean="0">
              <a:solidFill>
                <a:srgbClr val="002060"/>
              </a:solidFill>
              <a:cs typeface="2  Titr" pitchFamily="2" charset="-78"/>
            </a:endParaRPr>
          </a:p>
        </p:txBody>
      </p:sp>
      <p:sp>
        <p:nvSpPr>
          <p:cNvPr id="536579" name="Rectangle 3"/>
          <p:cNvSpPr>
            <a:spLocks noGrp="1" noChangeArrowheads="1"/>
          </p:cNvSpPr>
          <p:nvPr>
            <p:ph type="body" idx="1"/>
          </p:nvPr>
        </p:nvSpPr>
        <p:spPr>
          <a:xfrm>
            <a:off x="468313" y="1557338"/>
            <a:ext cx="8229600" cy="4530725"/>
          </a:xfrm>
          <a:solidFill>
            <a:schemeClr val="bg1"/>
          </a:solidFill>
          <a:ln w="76200" cmpd="tri">
            <a:solidFill>
              <a:srgbClr val="FFFF00"/>
            </a:solidFill>
          </a:ln>
        </p:spPr>
        <p:txBody>
          <a:bodyPr/>
          <a:lstStyle/>
          <a:p>
            <a:pPr marL="609600" indent="-609600" algn="r" rtl="1" eaLnBrk="1" hangingPunct="1">
              <a:buFont typeface="Wingdings" pitchFamily="2" charset="2"/>
              <a:buNone/>
              <a:defRPr/>
            </a:pPr>
            <a:r>
              <a:rPr lang="fa-IR" altLang="en-US" sz="3700" dirty="0" smtClean="0">
                <a:effectLst>
                  <a:outerShdw blurRad="38100" dist="38100" dir="2700000" algn="tl">
                    <a:srgbClr val="000000">
                      <a:alpha val="43137"/>
                    </a:srgbClr>
                  </a:outerShdw>
                </a:effectLst>
                <a:cs typeface="2  Mashhad" pitchFamily="2" charset="-78"/>
              </a:rPr>
              <a:t>مدیریت عملکرد فرآیند سیستماتیکی است که بر طرحریزی یا  </a:t>
            </a:r>
            <a:r>
              <a:rPr lang="en-US" altLang="en-US" sz="3700" dirty="0" smtClean="0">
                <a:effectLst>
                  <a:outerShdw blurRad="38100" dist="38100" dir="2700000" algn="tl">
                    <a:srgbClr val="000000">
                      <a:alpha val="43137"/>
                    </a:srgbClr>
                  </a:outerShdw>
                </a:effectLst>
                <a:cs typeface="2  Mashhad" pitchFamily="2" charset="-78"/>
              </a:rPr>
              <a:t>planning</a:t>
            </a:r>
            <a:r>
              <a:rPr lang="fa-IR" altLang="en-US" sz="3700" dirty="0" smtClean="0">
                <a:effectLst>
                  <a:outerShdw blurRad="38100" dist="38100" dir="2700000" algn="tl">
                    <a:srgbClr val="000000">
                      <a:alpha val="43137"/>
                    </a:srgbClr>
                  </a:outerShdw>
                </a:effectLst>
                <a:cs typeface="2  Mashhad" pitchFamily="2" charset="-78"/>
              </a:rPr>
              <a:t> ، مربیگری یا  </a:t>
            </a:r>
            <a:r>
              <a:rPr lang="en-US" altLang="en-US" sz="3700" dirty="0" smtClean="0">
                <a:effectLst>
                  <a:outerShdw blurRad="38100" dist="38100" dir="2700000" algn="tl">
                    <a:srgbClr val="000000">
                      <a:alpha val="43137"/>
                    </a:srgbClr>
                  </a:outerShdw>
                </a:effectLst>
                <a:cs typeface="2  Mashhad" pitchFamily="2" charset="-78"/>
              </a:rPr>
              <a:t>coaching </a:t>
            </a:r>
            <a:r>
              <a:rPr lang="fa-IR" altLang="en-US" sz="3700" dirty="0" smtClean="0">
                <a:effectLst>
                  <a:outerShdw blurRad="38100" dist="38100" dir="2700000" algn="tl">
                    <a:srgbClr val="000000">
                      <a:alpha val="43137"/>
                    </a:srgbClr>
                  </a:outerShdw>
                </a:effectLst>
                <a:cs typeface="2  Mashhad" pitchFamily="2" charset="-78"/>
              </a:rPr>
              <a:t> و بازنگری یا </a:t>
            </a:r>
            <a:r>
              <a:rPr lang="en-US" altLang="en-US" sz="3700" dirty="0" smtClean="0">
                <a:effectLst>
                  <a:outerShdw blurRad="38100" dist="38100" dir="2700000" algn="tl">
                    <a:srgbClr val="000000">
                      <a:alpha val="43137"/>
                    </a:srgbClr>
                  </a:outerShdw>
                </a:effectLst>
                <a:cs typeface="2  Mashhad" pitchFamily="2" charset="-78"/>
              </a:rPr>
              <a:t>review </a:t>
            </a:r>
            <a:r>
              <a:rPr lang="fa-IR" altLang="en-US" sz="3700" dirty="0" smtClean="0">
                <a:effectLst>
                  <a:outerShdw blurRad="38100" dist="38100" dir="2700000" algn="tl">
                    <a:srgbClr val="000000">
                      <a:alpha val="43137"/>
                    </a:srgbClr>
                  </a:outerShdw>
                </a:effectLst>
                <a:cs typeface="2  Mashhad" pitchFamily="2" charset="-78"/>
              </a:rPr>
              <a:t> تاکید جدی دارد </a:t>
            </a:r>
            <a:endParaRPr lang="en-US" altLang="en-US" sz="3700" dirty="0" smtClean="0">
              <a:effectLst>
                <a:outerShdw blurRad="38100" dist="38100" dir="2700000" algn="tl">
                  <a:srgbClr val="000000">
                    <a:alpha val="43137"/>
                  </a:srgbClr>
                </a:outerShdw>
              </a:effectLst>
              <a:cs typeface="2  Mashhad" pitchFamily="2" charset="-78"/>
            </a:endParaRPr>
          </a:p>
        </p:txBody>
      </p:sp>
      <p:sp>
        <p:nvSpPr>
          <p:cNvPr id="536585" name="AutoShape 9"/>
          <p:cNvSpPr>
            <a:spLocks noChangeArrowheads="1"/>
          </p:cNvSpPr>
          <p:nvPr/>
        </p:nvSpPr>
        <p:spPr bwMode="auto">
          <a:xfrm>
            <a:off x="3276600" y="4365625"/>
            <a:ext cx="1944688" cy="1008063"/>
          </a:xfrm>
          <a:prstGeom prst="triangle">
            <a:avLst>
              <a:gd name="adj" fmla="val 50000"/>
            </a:avLst>
          </a:prstGeom>
          <a:gradFill rotWithShape="1">
            <a:gsLst>
              <a:gs pos="0">
                <a:schemeClr val="accent1"/>
              </a:gs>
              <a:gs pos="100000">
                <a:schemeClr val="accent1">
                  <a:gamma/>
                  <a:shade val="46275"/>
                  <a:invGamma/>
                </a:schemeClr>
              </a:gs>
            </a:gsLst>
            <a:path path="shape">
              <a:fillToRect l="50000" t="50000" r="50000" b="50000"/>
            </a:path>
          </a:gra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536586" name="Text Box 10"/>
          <p:cNvSpPr txBox="1">
            <a:spLocks noChangeArrowheads="1"/>
          </p:cNvSpPr>
          <p:nvPr/>
        </p:nvSpPr>
        <p:spPr bwMode="auto">
          <a:xfrm>
            <a:off x="3733800" y="3883025"/>
            <a:ext cx="1054100" cy="366713"/>
          </a:xfrm>
          <a:prstGeom prst="rect">
            <a:avLst/>
          </a:prstGeom>
          <a:noFill/>
          <a:ln w="9525">
            <a:noFill/>
            <a:miter lim="800000"/>
            <a:headEnd/>
            <a:tailEnd/>
          </a:ln>
        </p:spPr>
        <p:txBody>
          <a:bodyPr wrap="none">
            <a:spAutoFit/>
          </a:bodyPr>
          <a:lstStyle/>
          <a:p>
            <a:r>
              <a:rPr lang="en-US" sz="1800" i="0">
                <a:solidFill>
                  <a:schemeClr val="tx1"/>
                </a:solidFill>
                <a:latin typeface="Times New Roman" pitchFamily="18" charset="0"/>
                <a:cs typeface="Arial" pitchFamily="34" charset="0"/>
              </a:rPr>
              <a:t>Planning </a:t>
            </a:r>
          </a:p>
        </p:txBody>
      </p:sp>
      <p:sp>
        <p:nvSpPr>
          <p:cNvPr id="536587" name="Text Box 11"/>
          <p:cNvSpPr txBox="1">
            <a:spLocks noChangeArrowheads="1"/>
          </p:cNvSpPr>
          <p:nvPr/>
        </p:nvSpPr>
        <p:spPr bwMode="auto">
          <a:xfrm>
            <a:off x="5030788" y="5367338"/>
            <a:ext cx="1117600" cy="366712"/>
          </a:xfrm>
          <a:prstGeom prst="rect">
            <a:avLst/>
          </a:prstGeom>
          <a:noFill/>
          <a:ln w="9525">
            <a:noFill/>
            <a:miter lim="800000"/>
            <a:headEnd/>
            <a:tailEnd/>
          </a:ln>
        </p:spPr>
        <p:txBody>
          <a:bodyPr wrap="none">
            <a:spAutoFit/>
          </a:bodyPr>
          <a:lstStyle/>
          <a:p>
            <a:r>
              <a:rPr lang="en-US" sz="1800" i="0">
                <a:solidFill>
                  <a:schemeClr val="tx1"/>
                </a:solidFill>
                <a:latin typeface="Times New Roman" pitchFamily="18" charset="0"/>
                <a:cs typeface="Arial" pitchFamily="34" charset="0"/>
              </a:rPr>
              <a:t>Coaching </a:t>
            </a:r>
          </a:p>
        </p:txBody>
      </p:sp>
      <p:sp>
        <p:nvSpPr>
          <p:cNvPr id="536588" name="Text Box 12"/>
          <p:cNvSpPr txBox="1">
            <a:spLocks noChangeArrowheads="1"/>
          </p:cNvSpPr>
          <p:nvPr/>
        </p:nvSpPr>
        <p:spPr bwMode="auto">
          <a:xfrm>
            <a:off x="2555875" y="5373688"/>
            <a:ext cx="939800" cy="366712"/>
          </a:xfrm>
          <a:prstGeom prst="rect">
            <a:avLst/>
          </a:prstGeom>
          <a:noFill/>
          <a:ln w="9525">
            <a:noFill/>
            <a:miter lim="800000"/>
            <a:headEnd/>
            <a:tailEnd/>
          </a:ln>
        </p:spPr>
        <p:txBody>
          <a:bodyPr wrap="none">
            <a:spAutoFit/>
          </a:bodyPr>
          <a:lstStyle/>
          <a:p>
            <a:r>
              <a:rPr lang="en-US" sz="1800" i="0">
                <a:solidFill>
                  <a:schemeClr val="tx1"/>
                </a:solidFill>
                <a:latin typeface="Times New Roman" pitchFamily="18" charset="0"/>
                <a:cs typeface="Arial" pitchFamily="34" charset="0"/>
              </a:rPr>
              <a:t>Review </a:t>
            </a:r>
          </a:p>
        </p:txBody>
      </p:sp>
      <p:sp>
        <p:nvSpPr>
          <p:cNvPr id="536589" name="Line 13"/>
          <p:cNvSpPr>
            <a:spLocks noChangeShapeType="1"/>
          </p:cNvSpPr>
          <p:nvPr/>
        </p:nvSpPr>
        <p:spPr bwMode="auto">
          <a:xfrm>
            <a:off x="4500563" y="4292600"/>
            <a:ext cx="935037" cy="1008063"/>
          </a:xfrm>
          <a:prstGeom prst="line">
            <a:avLst/>
          </a:prstGeom>
          <a:noFill/>
          <a:ln w="57150">
            <a:solidFill>
              <a:srgbClr val="FFFF00"/>
            </a:solidFill>
            <a:miter lim="800000"/>
            <a:headEnd/>
            <a:tailEnd type="triangle" w="med" len="med"/>
          </a:ln>
          <a:effectLst/>
        </p:spPr>
        <p:txBody>
          <a:bodyPr wrap="none"/>
          <a:lstStyle/>
          <a:p>
            <a:pPr>
              <a:defRPr/>
            </a:pPr>
            <a:endParaRPr lang="fa-IR">
              <a:effectLst>
                <a:outerShdw blurRad="38100" dist="38100" dir="2700000" algn="tl">
                  <a:srgbClr val="000000">
                    <a:alpha val="43137"/>
                  </a:srgbClr>
                </a:outerShdw>
              </a:effectLst>
            </a:endParaRPr>
          </a:p>
        </p:txBody>
      </p:sp>
      <p:sp>
        <p:nvSpPr>
          <p:cNvPr id="536590" name="Line 14"/>
          <p:cNvSpPr>
            <a:spLocks noChangeShapeType="1"/>
          </p:cNvSpPr>
          <p:nvPr/>
        </p:nvSpPr>
        <p:spPr bwMode="auto">
          <a:xfrm flipH="1">
            <a:off x="3419475" y="5589588"/>
            <a:ext cx="1584325" cy="0"/>
          </a:xfrm>
          <a:prstGeom prst="line">
            <a:avLst/>
          </a:prstGeom>
          <a:noFill/>
          <a:ln w="57150">
            <a:solidFill>
              <a:srgbClr val="FFFF00"/>
            </a:solidFill>
            <a:miter lim="800000"/>
            <a:headEnd/>
            <a:tailEnd type="triangle" w="med" len="med"/>
          </a:ln>
          <a:effectLst/>
        </p:spPr>
        <p:txBody>
          <a:bodyPr wrap="none"/>
          <a:lstStyle/>
          <a:p>
            <a:pPr>
              <a:defRPr/>
            </a:pPr>
            <a:endParaRPr lang="fa-IR">
              <a:effectLst>
                <a:outerShdw blurRad="38100" dist="38100" dir="2700000" algn="tl">
                  <a:srgbClr val="000000">
                    <a:alpha val="43137"/>
                  </a:srgbClr>
                </a:outerShdw>
              </a:effectLst>
            </a:endParaRPr>
          </a:p>
        </p:txBody>
      </p:sp>
      <p:sp>
        <p:nvSpPr>
          <p:cNvPr id="536591" name="Line 15"/>
          <p:cNvSpPr>
            <a:spLocks noChangeShapeType="1"/>
          </p:cNvSpPr>
          <p:nvPr/>
        </p:nvSpPr>
        <p:spPr bwMode="auto">
          <a:xfrm flipV="1">
            <a:off x="3132138" y="4292600"/>
            <a:ext cx="935037" cy="1008063"/>
          </a:xfrm>
          <a:prstGeom prst="line">
            <a:avLst/>
          </a:prstGeom>
          <a:noFill/>
          <a:ln w="57150">
            <a:solidFill>
              <a:srgbClr val="FFFF00"/>
            </a:solidFill>
            <a:miter lim="800000"/>
            <a:headEnd/>
            <a:tailEnd type="triangle" w="med" len="med"/>
          </a:ln>
          <a:effectLst/>
        </p:spPr>
        <p:txBody>
          <a:bodyPr wrap="none"/>
          <a:lstStyle/>
          <a:p>
            <a:pPr>
              <a:defRPr/>
            </a:pPr>
            <a:endParaRPr lang="fa-IR">
              <a:effectLst>
                <a:outerShdw blurRad="38100" dist="38100" dir="2700000" algn="tl">
                  <a:srgbClr val="000000">
                    <a:alpha val="43137"/>
                  </a:srgbClr>
                </a:outerShdw>
              </a:effectLst>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536579">
                                            <p:txEl>
                                              <p:pRg st="0" end="0"/>
                                            </p:txEl>
                                          </p:spTgt>
                                        </p:tgtEl>
                                        <p:attrNameLst>
                                          <p:attrName>style.visibility</p:attrName>
                                        </p:attrNameLst>
                                      </p:cBhvr>
                                      <p:to>
                                        <p:strVal val="visible"/>
                                      </p:to>
                                    </p:set>
                                    <p:animEffect transition="in" filter="checkerboard(across)">
                                      <p:cBhvr>
                                        <p:cTn id="7" dur="500"/>
                                        <p:tgtEl>
                                          <p:spTgt spid="536579">
                                            <p:txEl>
                                              <p:pRg st="0" end="0"/>
                                            </p:txEl>
                                          </p:spTgt>
                                        </p:tgtEl>
                                      </p:cBhvr>
                                    </p:animEffect>
                                  </p:childTnLst>
                                </p:cTn>
                              </p:par>
                            </p:childTnLst>
                          </p:cTn>
                        </p:par>
                        <p:par>
                          <p:cTn id="8" fill="hold">
                            <p:stCondLst>
                              <p:cond delay="500"/>
                            </p:stCondLst>
                            <p:childTnLst>
                              <p:par>
                                <p:cTn id="9" presetID="4" presetClass="entr" presetSubtype="16" fill="hold" grpId="0" nodeType="afterEffect">
                                  <p:stCondLst>
                                    <p:cond delay="0"/>
                                  </p:stCondLst>
                                  <p:childTnLst>
                                    <p:set>
                                      <p:cBhvr>
                                        <p:cTn id="10" dur="1" fill="hold">
                                          <p:stCondLst>
                                            <p:cond delay="0"/>
                                          </p:stCondLst>
                                        </p:cTn>
                                        <p:tgtEl>
                                          <p:spTgt spid="536585"/>
                                        </p:tgtEl>
                                        <p:attrNameLst>
                                          <p:attrName>style.visibility</p:attrName>
                                        </p:attrNameLst>
                                      </p:cBhvr>
                                      <p:to>
                                        <p:strVal val="visible"/>
                                      </p:to>
                                    </p:set>
                                    <p:animEffect transition="in" filter="box(in)">
                                      <p:cBhvr>
                                        <p:cTn id="11" dur="1000"/>
                                        <p:tgtEl>
                                          <p:spTgt spid="536585"/>
                                        </p:tgtEl>
                                      </p:cBhvr>
                                    </p:animEffect>
                                  </p:childTnLst>
                                </p:cTn>
                              </p:par>
                            </p:childTnLst>
                          </p:cTn>
                        </p:par>
                        <p:par>
                          <p:cTn id="12" fill="hold">
                            <p:stCondLst>
                              <p:cond delay="1500"/>
                            </p:stCondLst>
                            <p:childTnLst>
                              <p:par>
                                <p:cTn id="13" presetID="4" presetClass="entr" presetSubtype="16" fill="hold" grpId="0" nodeType="afterEffect">
                                  <p:stCondLst>
                                    <p:cond delay="0"/>
                                  </p:stCondLst>
                                  <p:childTnLst>
                                    <p:set>
                                      <p:cBhvr>
                                        <p:cTn id="14" dur="1" fill="hold">
                                          <p:stCondLst>
                                            <p:cond delay="0"/>
                                          </p:stCondLst>
                                        </p:cTn>
                                        <p:tgtEl>
                                          <p:spTgt spid="536586"/>
                                        </p:tgtEl>
                                        <p:attrNameLst>
                                          <p:attrName>style.visibility</p:attrName>
                                        </p:attrNameLst>
                                      </p:cBhvr>
                                      <p:to>
                                        <p:strVal val="visible"/>
                                      </p:to>
                                    </p:set>
                                    <p:animEffect transition="in" filter="box(in)">
                                      <p:cBhvr>
                                        <p:cTn id="15" dur="1000"/>
                                        <p:tgtEl>
                                          <p:spTgt spid="536586"/>
                                        </p:tgtEl>
                                      </p:cBhvr>
                                    </p:animEffect>
                                  </p:childTnLst>
                                </p:cTn>
                              </p:par>
                            </p:childTnLst>
                          </p:cTn>
                        </p:par>
                        <p:par>
                          <p:cTn id="16" fill="hold">
                            <p:stCondLst>
                              <p:cond delay="2500"/>
                            </p:stCondLst>
                            <p:childTnLst>
                              <p:par>
                                <p:cTn id="17" presetID="4" presetClass="entr" presetSubtype="16" fill="hold" grpId="0" nodeType="afterEffect">
                                  <p:stCondLst>
                                    <p:cond delay="0"/>
                                  </p:stCondLst>
                                  <p:childTnLst>
                                    <p:set>
                                      <p:cBhvr>
                                        <p:cTn id="18" dur="1" fill="hold">
                                          <p:stCondLst>
                                            <p:cond delay="0"/>
                                          </p:stCondLst>
                                        </p:cTn>
                                        <p:tgtEl>
                                          <p:spTgt spid="536587"/>
                                        </p:tgtEl>
                                        <p:attrNameLst>
                                          <p:attrName>style.visibility</p:attrName>
                                        </p:attrNameLst>
                                      </p:cBhvr>
                                      <p:to>
                                        <p:strVal val="visible"/>
                                      </p:to>
                                    </p:set>
                                    <p:animEffect transition="in" filter="box(in)">
                                      <p:cBhvr>
                                        <p:cTn id="19" dur="1000"/>
                                        <p:tgtEl>
                                          <p:spTgt spid="536587"/>
                                        </p:tgtEl>
                                      </p:cBhvr>
                                    </p:animEffect>
                                  </p:childTnLst>
                                </p:cTn>
                              </p:par>
                            </p:childTnLst>
                          </p:cTn>
                        </p:par>
                        <p:par>
                          <p:cTn id="20" fill="hold">
                            <p:stCondLst>
                              <p:cond delay="3500"/>
                            </p:stCondLst>
                            <p:childTnLst>
                              <p:par>
                                <p:cTn id="21" presetID="4" presetClass="entr" presetSubtype="16" fill="hold" grpId="0" nodeType="afterEffect">
                                  <p:stCondLst>
                                    <p:cond delay="0"/>
                                  </p:stCondLst>
                                  <p:childTnLst>
                                    <p:set>
                                      <p:cBhvr>
                                        <p:cTn id="22" dur="1" fill="hold">
                                          <p:stCondLst>
                                            <p:cond delay="0"/>
                                          </p:stCondLst>
                                        </p:cTn>
                                        <p:tgtEl>
                                          <p:spTgt spid="536588"/>
                                        </p:tgtEl>
                                        <p:attrNameLst>
                                          <p:attrName>style.visibility</p:attrName>
                                        </p:attrNameLst>
                                      </p:cBhvr>
                                      <p:to>
                                        <p:strVal val="visible"/>
                                      </p:to>
                                    </p:set>
                                    <p:animEffect transition="in" filter="box(in)">
                                      <p:cBhvr>
                                        <p:cTn id="23" dur="1000"/>
                                        <p:tgtEl>
                                          <p:spTgt spid="536588"/>
                                        </p:tgtEl>
                                      </p:cBhvr>
                                    </p:animEffect>
                                  </p:childTnLst>
                                </p:cTn>
                              </p:par>
                            </p:childTnLst>
                          </p:cTn>
                        </p:par>
                        <p:par>
                          <p:cTn id="24" fill="hold">
                            <p:stCondLst>
                              <p:cond delay="4500"/>
                            </p:stCondLst>
                            <p:childTnLst>
                              <p:par>
                                <p:cTn id="25" presetID="5" presetClass="entr" presetSubtype="10" fill="hold" nodeType="afterEffect">
                                  <p:stCondLst>
                                    <p:cond delay="0"/>
                                  </p:stCondLst>
                                  <p:childTnLst>
                                    <p:set>
                                      <p:cBhvr>
                                        <p:cTn id="26" dur="1" fill="hold">
                                          <p:stCondLst>
                                            <p:cond delay="0"/>
                                          </p:stCondLst>
                                        </p:cTn>
                                        <p:tgtEl>
                                          <p:spTgt spid="536589"/>
                                        </p:tgtEl>
                                        <p:attrNameLst>
                                          <p:attrName>style.visibility</p:attrName>
                                        </p:attrNameLst>
                                      </p:cBhvr>
                                      <p:to>
                                        <p:strVal val="visible"/>
                                      </p:to>
                                    </p:set>
                                    <p:animEffect transition="in" filter="checkerboard(across)">
                                      <p:cBhvr>
                                        <p:cTn id="27" dur="500"/>
                                        <p:tgtEl>
                                          <p:spTgt spid="536589"/>
                                        </p:tgtEl>
                                      </p:cBhvr>
                                    </p:animEffect>
                                  </p:childTnLst>
                                </p:cTn>
                              </p:par>
                            </p:childTnLst>
                          </p:cTn>
                        </p:par>
                        <p:par>
                          <p:cTn id="28" fill="hold">
                            <p:stCondLst>
                              <p:cond delay="5000"/>
                            </p:stCondLst>
                            <p:childTnLst>
                              <p:par>
                                <p:cTn id="29" presetID="4" presetClass="entr" presetSubtype="16" fill="hold" nodeType="afterEffect">
                                  <p:stCondLst>
                                    <p:cond delay="0"/>
                                  </p:stCondLst>
                                  <p:childTnLst>
                                    <p:set>
                                      <p:cBhvr>
                                        <p:cTn id="30" dur="1" fill="hold">
                                          <p:stCondLst>
                                            <p:cond delay="0"/>
                                          </p:stCondLst>
                                        </p:cTn>
                                        <p:tgtEl>
                                          <p:spTgt spid="536590"/>
                                        </p:tgtEl>
                                        <p:attrNameLst>
                                          <p:attrName>style.visibility</p:attrName>
                                        </p:attrNameLst>
                                      </p:cBhvr>
                                      <p:to>
                                        <p:strVal val="visible"/>
                                      </p:to>
                                    </p:set>
                                    <p:animEffect transition="in" filter="box(in)">
                                      <p:cBhvr>
                                        <p:cTn id="31" dur="1000"/>
                                        <p:tgtEl>
                                          <p:spTgt spid="536590"/>
                                        </p:tgtEl>
                                      </p:cBhvr>
                                    </p:animEffect>
                                  </p:childTnLst>
                                </p:cTn>
                              </p:par>
                            </p:childTnLst>
                          </p:cTn>
                        </p:par>
                        <p:par>
                          <p:cTn id="32" fill="hold">
                            <p:stCondLst>
                              <p:cond delay="6000"/>
                            </p:stCondLst>
                            <p:childTnLst>
                              <p:par>
                                <p:cTn id="33" presetID="4" presetClass="entr" presetSubtype="16" fill="hold" nodeType="afterEffect">
                                  <p:stCondLst>
                                    <p:cond delay="0"/>
                                  </p:stCondLst>
                                  <p:childTnLst>
                                    <p:set>
                                      <p:cBhvr>
                                        <p:cTn id="34" dur="1" fill="hold">
                                          <p:stCondLst>
                                            <p:cond delay="0"/>
                                          </p:stCondLst>
                                        </p:cTn>
                                        <p:tgtEl>
                                          <p:spTgt spid="536591"/>
                                        </p:tgtEl>
                                        <p:attrNameLst>
                                          <p:attrName>style.visibility</p:attrName>
                                        </p:attrNameLst>
                                      </p:cBhvr>
                                      <p:to>
                                        <p:strVal val="visible"/>
                                      </p:to>
                                    </p:set>
                                    <p:animEffect transition="in" filter="box(in)">
                                      <p:cBhvr>
                                        <p:cTn id="35" dur="1000"/>
                                        <p:tgtEl>
                                          <p:spTgt spid="5365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6579" grpId="0" build="p"/>
      <p:bldP spid="536585" grpId="0" animBg="1"/>
      <p:bldP spid="536586" grpId="0"/>
      <p:bldP spid="536587" grpId="0"/>
      <p:bldP spid="53658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053" descr="BD04972_"/>
          <p:cNvPicPr>
            <a:picLocks noChangeAspect="1" noChangeArrowheads="1"/>
          </p:cNvPicPr>
          <p:nvPr/>
        </p:nvPicPr>
        <p:blipFill>
          <a:blip r:embed="rId2" cstate="print"/>
          <a:srcRect/>
          <a:stretch>
            <a:fillRect/>
          </a:stretch>
        </p:blipFill>
        <p:spPr bwMode="auto">
          <a:xfrm>
            <a:off x="762000" y="914400"/>
            <a:ext cx="7620000" cy="5105400"/>
          </a:xfrm>
          <a:prstGeom prst="rect">
            <a:avLst/>
          </a:prstGeom>
          <a:noFill/>
          <a:ln w="9525">
            <a:noFill/>
            <a:miter lim="800000"/>
            <a:headEnd/>
            <a:tailEnd/>
          </a:ln>
        </p:spPr>
      </p:pic>
      <p:sp>
        <p:nvSpPr>
          <p:cNvPr id="2" name="Title 1"/>
          <p:cNvSpPr>
            <a:spLocks noGrp="1"/>
          </p:cNvSpPr>
          <p:nvPr>
            <p:ph type="ctrTitle"/>
          </p:nvPr>
        </p:nvSpPr>
        <p:spPr/>
        <p:txBody>
          <a:bodyPr/>
          <a:lstStyle/>
          <a:p>
            <a:r>
              <a:rPr lang="fa-IR" dirty="0" smtClean="0">
                <a:cs typeface="2  Farnaz" pitchFamily="2" charset="-78"/>
              </a:rPr>
              <a:t>مدیریت عملکرد در دانشگاه</a:t>
            </a:r>
            <a:br>
              <a:rPr lang="fa-IR" dirty="0" smtClean="0">
                <a:cs typeface="2  Farnaz" pitchFamily="2" charset="-78"/>
              </a:rPr>
            </a:br>
            <a:r>
              <a:rPr lang="fa-IR" sz="3600" dirty="0" smtClean="0">
                <a:cs typeface="2  Farnaz" pitchFamily="2" charset="-78"/>
              </a:rPr>
              <a:t>کارگاه ویژه مدیران گروههای آموزشی</a:t>
            </a:r>
            <a:endParaRPr lang="en-US" sz="3600" dirty="0">
              <a:cs typeface="2  Farnaz" pitchFamily="2" charset="-78"/>
            </a:endParaRPr>
          </a:p>
        </p:txBody>
      </p:sp>
      <p:sp>
        <p:nvSpPr>
          <p:cNvPr id="3" name="Subtitle 2"/>
          <p:cNvSpPr>
            <a:spLocks noGrp="1"/>
          </p:cNvSpPr>
          <p:nvPr>
            <p:ph type="subTitle" idx="1"/>
          </p:nvPr>
        </p:nvSpPr>
        <p:spPr/>
        <p:txBody>
          <a:bodyPr/>
          <a:lstStyle/>
          <a:p>
            <a:r>
              <a:rPr lang="fa-IR" b="1" dirty="0" smtClean="0">
                <a:solidFill>
                  <a:srgbClr val="FFFF00"/>
                </a:solidFill>
                <a:effectLst>
                  <a:outerShdw blurRad="38100" dist="38100" dir="2700000" algn="tl">
                    <a:srgbClr val="000000">
                      <a:alpha val="43137"/>
                    </a:srgbClr>
                  </a:outerShdw>
                </a:effectLst>
                <a:cs typeface="2  Compset" pitchFamily="2" charset="-78"/>
              </a:rPr>
              <a:t>محمدرضا آهنچیان</a:t>
            </a:r>
          </a:p>
          <a:p>
            <a:r>
              <a:rPr lang="fa-IR" dirty="0" smtClean="0">
                <a:solidFill>
                  <a:srgbClr val="FF0000"/>
                </a:solidFill>
                <a:cs typeface="2  Mashhad" pitchFamily="2" charset="-78"/>
              </a:rPr>
              <a:t>دانشیار دانشگاه فردوسی مشهد</a:t>
            </a:r>
          </a:p>
          <a:p>
            <a:r>
              <a:rPr lang="fa-IR" b="1" dirty="0" smtClean="0">
                <a:solidFill>
                  <a:srgbClr val="0070C0"/>
                </a:solidFill>
                <a:effectLst>
                  <a:outerShdw blurRad="38100" dist="38100" dir="2700000" algn="tl">
                    <a:srgbClr val="000000">
                      <a:alpha val="43137"/>
                    </a:srgbClr>
                  </a:outerShdw>
                </a:effectLst>
                <a:cs typeface="2  Mashhad" pitchFamily="2" charset="-78"/>
              </a:rPr>
              <a:t>خرداد 1391</a:t>
            </a:r>
            <a:endParaRPr lang="en-US" b="1" dirty="0">
              <a:solidFill>
                <a:srgbClr val="0070C0"/>
              </a:solidFill>
              <a:effectLst>
                <a:outerShdw blurRad="38100" dist="38100" dir="2700000" algn="tl">
                  <a:srgbClr val="000000">
                    <a:alpha val="43137"/>
                  </a:srgbClr>
                </a:outerShdw>
              </a:effectLst>
              <a:cs typeface="2  Mashhad" pitchFamily="2" charset="-7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8" name="Rectangle 2"/>
          <p:cNvSpPr>
            <a:spLocks noChangeArrowheads="1"/>
          </p:cNvSpPr>
          <p:nvPr/>
        </p:nvSpPr>
        <p:spPr bwMode="auto">
          <a:xfrm>
            <a:off x="1202110" y="533400"/>
            <a:ext cx="7112846" cy="923330"/>
          </a:xfrm>
          <a:prstGeom prst="rect">
            <a:avLst/>
          </a:prstGeom>
          <a:noFill/>
          <a:ln w="9525">
            <a:noFill/>
            <a:miter lim="800000"/>
            <a:headEnd/>
            <a:tailEnd/>
          </a:ln>
          <a:effectLst/>
        </p:spPr>
        <p:txBody>
          <a:bodyPr wrap="none">
            <a:spAutoFit/>
          </a:bodyPr>
          <a:lstStyle/>
          <a:p>
            <a:pPr algn="ctr" eaLnBrk="0" hangingPunct="0">
              <a:defRPr/>
            </a:pPr>
            <a:r>
              <a:rPr lang="ar-SA" sz="5400" dirty="0">
                <a:effectLst>
                  <a:outerShdw blurRad="38100" dist="38100" dir="2700000" algn="tl">
                    <a:srgbClr val="FFFFFF"/>
                  </a:outerShdw>
                </a:effectLst>
                <a:cs typeface="Titr" pitchFamily="2" charset="-78"/>
              </a:rPr>
              <a:t>چرخه </a:t>
            </a:r>
            <a:r>
              <a:rPr lang="fa-IR" sz="5400" dirty="0" smtClean="0">
                <a:effectLst>
                  <a:outerShdw blurRad="38100" dist="38100" dir="2700000" algn="tl">
                    <a:srgbClr val="FFFFFF"/>
                  </a:outerShdw>
                </a:effectLst>
                <a:cs typeface="Titr" pitchFamily="2" charset="-78"/>
              </a:rPr>
              <a:t>عملی مديريت </a:t>
            </a:r>
            <a:r>
              <a:rPr lang="ar-SA" sz="5400" dirty="0">
                <a:effectLst>
                  <a:outerShdw blurRad="38100" dist="38100" dir="2700000" algn="tl">
                    <a:srgbClr val="FFFFFF"/>
                  </a:outerShdw>
                </a:effectLst>
                <a:cs typeface="Titr" pitchFamily="2" charset="-78"/>
              </a:rPr>
              <a:t>عملكرد</a:t>
            </a:r>
            <a:endParaRPr lang="en-US" sz="5400" dirty="0">
              <a:effectLst>
                <a:outerShdw blurRad="38100" dist="38100" dir="2700000" algn="tl">
                  <a:srgbClr val="FFFFFF"/>
                </a:outerShdw>
              </a:effectLst>
              <a:cs typeface="Titr" pitchFamily="2" charset="-78"/>
            </a:endParaRPr>
          </a:p>
        </p:txBody>
      </p:sp>
      <p:grpSp>
        <p:nvGrpSpPr>
          <p:cNvPr id="2" name="Group 3"/>
          <p:cNvGrpSpPr>
            <a:grpSpLocks/>
          </p:cNvGrpSpPr>
          <p:nvPr/>
        </p:nvGrpSpPr>
        <p:grpSpPr bwMode="auto">
          <a:xfrm>
            <a:off x="914400" y="2133600"/>
            <a:ext cx="7772400" cy="4267200"/>
            <a:chOff x="1566" y="1822"/>
            <a:chExt cx="3021" cy="1765"/>
          </a:xfrm>
        </p:grpSpPr>
        <p:sp>
          <p:nvSpPr>
            <p:cNvPr id="9220" name="Rectangle 4"/>
            <p:cNvSpPr>
              <a:spLocks noChangeArrowheads="1"/>
            </p:cNvSpPr>
            <p:nvPr/>
          </p:nvSpPr>
          <p:spPr bwMode="auto">
            <a:xfrm>
              <a:off x="2430" y="1822"/>
              <a:ext cx="1173" cy="322"/>
            </a:xfrm>
            <a:prstGeom prst="rect">
              <a:avLst/>
            </a:prstGeom>
            <a:solidFill>
              <a:srgbClr val="FF3300"/>
            </a:solidFill>
            <a:ln w="14288">
              <a:solidFill>
                <a:srgbClr val="000000"/>
              </a:solidFill>
              <a:miter lim="800000"/>
              <a:headEnd/>
              <a:tailEnd/>
            </a:ln>
          </p:spPr>
          <p:txBody>
            <a:bodyPr/>
            <a:lstStyle/>
            <a:p>
              <a:endParaRPr lang="fa-IR"/>
            </a:p>
          </p:txBody>
        </p:sp>
        <p:sp>
          <p:nvSpPr>
            <p:cNvPr id="9221" name="Rectangle 5"/>
            <p:cNvSpPr>
              <a:spLocks noChangeArrowheads="1"/>
            </p:cNvSpPr>
            <p:nvPr/>
          </p:nvSpPr>
          <p:spPr bwMode="auto">
            <a:xfrm>
              <a:off x="2725" y="1864"/>
              <a:ext cx="682" cy="153"/>
            </a:xfrm>
            <a:prstGeom prst="rect">
              <a:avLst/>
            </a:prstGeom>
            <a:solidFill>
              <a:srgbClr val="FF3300"/>
            </a:solidFill>
            <a:ln w="9525">
              <a:solidFill>
                <a:srgbClr val="FF3300"/>
              </a:solidFill>
              <a:miter lim="800000"/>
              <a:headEnd/>
              <a:tailEnd/>
            </a:ln>
          </p:spPr>
          <p:txBody>
            <a:bodyPr wrap="square" lIns="0" tIns="0" rIns="0" bIns="0">
              <a:spAutoFit/>
            </a:bodyPr>
            <a:lstStyle/>
            <a:p>
              <a:pPr defTabSz="841375"/>
              <a:r>
                <a:rPr lang="ar-SA" sz="2400" b="1" dirty="0">
                  <a:cs typeface="Lotus" pitchFamily="2" charset="-78"/>
                </a:rPr>
                <a:t>سنجش عملكرد</a:t>
              </a:r>
              <a:r>
                <a:rPr lang="en-US" sz="2400" b="1" dirty="0">
                  <a:cs typeface="Lotus" pitchFamily="2" charset="-78"/>
                </a:rPr>
                <a:t> </a:t>
              </a:r>
              <a:endParaRPr lang="en-US" sz="2400" b="1" dirty="0"/>
            </a:p>
          </p:txBody>
        </p:sp>
        <p:sp>
          <p:nvSpPr>
            <p:cNvPr id="9222" name="Rectangle 6"/>
            <p:cNvSpPr>
              <a:spLocks noChangeArrowheads="1"/>
            </p:cNvSpPr>
            <p:nvPr/>
          </p:nvSpPr>
          <p:spPr bwMode="auto">
            <a:xfrm>
              <a:off x="3660" y="2543"/>
              <a:ext cx="927" cy="323"/>
            </a:xfrm>
            <a:prstGeom prst="rect">
              <a:avLst/>
            </a:prstGeom>
            <a:solidFill>
              <a:srgbClr val="FF3300"/>
            </a:solidFill>
            <a:ln w="14288">
              <a:solidFill>
                <a:srgbClr val="000000"/>
              </a:solidFill>
              <a:miter lim="800000"/>
              <a:headEnd/>
              <a:tailEnd/>
            </a:ln>
          </p:spPr>
          <p:txBody>
            <a:bodyPr/>
            <a:lstStyle/>
            <a:p>
              <a:endParaRPr lang="fa-IR"/>
            </a:p>
          </p:txBody>
        </p:sp>
        <p:sp>
          <p:nvSpPr>
            <p:cNvPr id="9223" name="Rectangle 7"/>
            <p:cNvSpPr>
              <a:spLocks noChangeArrowheads="1"/>
            </p:cNvSpPr>
            <p:nvPr/>
          </p:nvSpPr>
          <p:spPr bwMode="auto">
            <a:xfrm>
              <a:off x="3833" y="2559"/>
              <a:ext cx="574" cy="153"/>
            </a:xfrm>
            <a:prstGeom prst="rect">
              <a:avLst/>
            </a:prstGeom>
            <a:solidFill>
              <a:srgbClr val="FF3300"/>
            </a:solidFill>
            <a:ln w="9525">
              <a:noFill/>
              <a:miter lim="800000"/>
              <a:headEnd/>
              <a:tailEnd/>
            </a:ln>
          </p:spPr>
          <p:txBody>
            <a:bodyPr wrap="none" lIns="0" tIns="0" rIns="0" bIns="0">
              <a:spAutoFit/>
            </a:bodyPr>
            <a:lstStyle/>
            <a:p>
              <a:pPr defTabSz="841375"/>
              <a:r>
                <a:rPr lang="fa-IR" sz="2400" b="1" dirty="0">
                  <a:cs typeface="Lotus" pitchFamily="2" charset="-78"/>
                </a:rPr>
                <a:t>تحليل</a:t>
              </a:r>
              <a:r>
                <a:rPr lang="ar-SA" sz="2400" b="1" dirty="0">
                  <a:cs typeface="Lotus" pitchFamily="2" charset="-78"/>
                </a:rPr>
                <a:t> عملكرد</a:t>
              </a:r>
              <a:r>
                <a:rPr lang="en-US" sz="2400" b="1" dirty="0">
                  <a:cs typeface="Lotus" pitchFamily="2" charset="-78"/>
                </a:rPr>
                <a:t> </a:t>
              </a:r>
              <a:endParaRPr lang="en-US" sz="2400" b="1" dirty="0"/>
            </a:p>
          </p:txBody>
        </p:sp>
        <p:sp>
          <p:nvSpPr>
            <p:cNvPr id="9224" name="Rectangle 8"/>
            <p:cNvSpPr>
              <a:spLocks noChangeArrowheads="1"/>
            </p:cNvSpPr>
            <p:nvPr/>
          </p:nvSpPr>
          <p:spPr bwMode="auto">
            <a:xfrm>
              <a:off x="1566" y="2543"/>
              <a:ext cx="926" cy="323"/>
            </a:xfrm>
            <a:prstGeom prst="rect">
              <a:avLst/>
            </a:prstGeom>
            <a:solidFill>
              <a:srgbClr val="FF3300"/>
            </a:solidFill>
            <a:ln w="14288">
              <a:solidFill>
                <a:srgbClr val="000000"/>
              </a:solidFill>
              <a:miter lim="800000"/>
              <a:headEnd/>
              <a:tailEnd/>
            </a:ln>
          </p:spPr>
          <p:txBody>
            <a:bodyPr/>
            <a:lstStyle/>
            <a:p>
              <a:endParaRPr lang="fa-IR"/>
            </a:p>
          </p:txBody>
        </p:sp>
        <p:sp>
          <p:nvSpPr>
            <p:cNvPr id="9225" name="Rectangle 9"/>
            <p:cNvSpPr>
              <a:spLocks noChangeArrowheads="1"/>
            </p:cNvSpPr>
            <p:nvPr/>
          </p:nvSpPr>
          <p:spPr bwMode="auto">
            <a:xfrm>
              <a:off x="1769" y="2586"/>
              <a:ext cx="540" cy="153"/>
            </a:xfrm>
            <a:prstGeom prst="rect">
              <a:avLst/>
            </a:prstGeom>
            <a:solidFill>
              <a:srgbClr val="FF3300"/>
            </a:solidFill>
            <a:ln w="9525">
              <a:noFill/>
              <a:miter lim="800000"/>
              <a:headEnd/>
              <a:tailEnd/>
            </a:ln>
          </p:spPr>
          <p:txBody>
            <a:bodyPr wrap="none" lIns="0" tIns="0" rIns="0" bIns="0">
              <a:spAutoFit/>
            </a:bodyPr>
            <a:lstStyle/>
            <a:p>
              <a:pPr defTabSz="841375"/>
              <a:r>
                <a:rPr lang="ar-SA" sz="2400" b="1" dirty="0">
                  <a:cs typeface="Lotus" pitchFamily="2" charset="-78"/>
                </a:rPr>
                <a:t>بهبود عملكرد</a:t>
              </a:r>
              <a:r>
                <a:rPr lang="en-US" sz="2400" b="1" dirty="0">
                  <a:cs typeface="Lotus" pitchFamily="2" charset="-78"/>
                </a:rPr>
                <a:t> </a:t>
              </a:r>
              <a:endParaRPr lang="en-US" sz="2400" b="1" dirty="0"/>
            </a:p>
          </p:txBody>
        </p:sp>
        <p:sp>
          <p:nvSpPr>
            <p:cNvPr id="9226" name="Rectangle 10"/>
            <p:cNvSpPr>
              <a:spLocks noChangeArrowheads="1"/>
            </p:cNvSpPr>
            <p:nvPr/>
          </p:nvSpPr>
          <p:spPr bwMode="auto">
            <a:xfrm>
              <a:off x="2428" y="3184"/>
              <a:ext cx="1173" cy="403"/>
            </a:xfrm>
            <a:prstGeom prst="rect">
              <a:avLst/>
            </a:prstGeom>
            <a:solidFill>
              <a:srgbClr val="FF3300"/>
            </a:solidFill>
            <a:ln w="14288">
              <a:solidFill>
                <a:srgbClr val="000000"/>
              </a:solidFill>
              <a:miter lim="800000"/>
              <a:headEnd/>
              <a:tailEnd/>
            </a:ln>
          </p:spPr>
          <p:txBody>
            <a:bodyPr lIns="84216" tIns="42108" rIns="84216" bIns="42108"/>
            <a:lstStyle/>
            <a:p>
              <a:pPr defTabSz="841375"/>
              <a:endParaRPr lang="fa-IR" sz="1700" b="1"/>
            </a:p>
          </p:txBody>
        </p:sp>
        <p:sp>
          <p:nvSpPr>
            <p:cNvPr id="9227" name="Rectangle 11"/>
            <p:cNvSpPr>
              <a:spLocks noChangeArrowheads="1"/>
            </p:cNvSpPr>
            <p:nvPr/>
          </p:nvSpPr>
          <p:spPr bwMode="auto">
            <a:xfrm>
              <a:off x="2693" y="3203"/>
              <a:ext cx="693" cy="153"/>
            </a:xfrm>
            <a:prstGeom prst="rect">
              <a:avLst/>
            </a:prstGeom>
            <a:solidFill>
              <a:srgbClr val="FF3300"/>
            </a:solidFill>
            <a:ln w="9525">
              <a:noFill/>
              <a:miter lim="800000"/>
              <a:headEnd/>
              <a:tailEnd/>
            </a:ln>
          </p:spPr>
          <p:txBody>
            <a:bodyPr wrap="none" lIns="0" tIns="0" rIns="0" bIns="0">
              <a:spAutoFit/>
            </a:bodyPr>
            <a:lstStyle/>
            <a:p>
              <a:pPr defTabSz="841375"/>
              <a:r>
                <a:rPr lang="ar-SA" sz="2400" b="1" dirty="0">
                  <a:cs typeface="Lotus" pitchFamily="2" charset="-78"/>
                </a:rPr>
                <a:t>برنامه ريزي بهبود</a:t>
              </a:r>
              <a:r>
                <a:rPr lang="en-US" sz="2400" b="1" dirty="0">
                  <a:cs typeface="Lotus" pitchFamily="2" charset="-78"/>
                </a:rPr>
                <a:t> </a:t>
              </a:r>
              <a:endParaRPr lang="en-US" sz="2400" b="1" dirty="0"/>
            </a:p>
          </p:txBody>
        </p:sp>
        <p:sp>
          <p:nvSpPr>
            <p:cNvPr id="9228" name="Rectangle 12"/>
            <p:cNvSpPr>
              <a:spLocks noChangeArrowheads="1"/>
            </p:cNvSpPr>
            <p:nvPr/>
          </p:nvSpPr>
          <p:spPr bwMode="auto">
            <a:xfrm>
              <a:off x="2834" y="3333"/>
              <a:ext cx="342" cy="153"/>
            </a:xfrm>
            <a:prstGeom prst="rect">
              <a:avLst/>
            </a:prstGeom>
            <a:solidFill>
              <a:srgbClr val="FF3300"/>
            </a:solidFill>
            <a:ln w="9525">
              <a:noFill/>
              <a:miter lim="800000"/>
              <a:headEnd/>
              <a:tailEnd/>
            </a:ln>
          </p:spPr>
          <p:txBody>
            <a:bodyPr wrap="none" lIns="0" tIns="0" rIns="0" bIns="0">
              <a:spAutoFit/>
            </a:bodyPr>
            <a:lstStyle/>
            <a:p>
              <a:pPr defTabSz="841375"/>
              <a:r>
                <a:rPr lang="en-US" sz="2400" b="1" dirty="0">
                  <a:cs typeface="Lotus" pitchFamily="2" charset="-78"/>
                </a:rPr>
                <a:t> </a:t>
              </a:r>
              <a:r>
                <a:rPr lang="ar-SA" sz="2400" b="1" dirty="0">
                  <a:cs typeface="Lotus" pitchFamily="2" charset="-78"/>
                </a:rPr>
                <a:t>عملكرد</a:t>
              </a:r>
              <a:r>
                <a:rPr lang="en-US" sz="2400" b="1" dirty="0">
                  <a:cs typeface="Lotus" pitchFamily="2" charset="-78"/>
                </a:rPr>
                <a:t> </a:t>
              </a:r>
              <a:endParaRPr lang="en-US" sz="2400" b="1" dirty="0"/>
            </a:p>
          </p:txBody>
        </p:sp>
        <p:grpSp>
          <p:nvGrpSpPr>
            <p:cNvPr id="3" name="Group 13"/>
            <p:cNvGrpSpPr>
              <a:grpSpLocks/>
            </p:cNvGrpSpPr>
            <p:nvPr/>
          </p:nvGrpSpPr>
          <p:grpSpPr bwMode="auto">
            <a:xfrm>
              <a:off x="1938" y="1965"/>
              <a:ext cx="492" cy="88"/>
              <a:chOff x="1665" y="1709"/>
              <a:chExt cx="699" cy="94"/>
            </a:xfrm>
          </p:grpSpPr>
          <p:sp>
            <p:nvSpPr>
              <p:cNvPr id="9243" name="Line 14"/>
              <p:cNvSpPr>
                <a:spLocks noChangeShapeType="1"/>
              </p:cNvSpPr>
              <p:nvPr/>
            </p:nvSpPr>
            <p:spPr bwMode="auto">
              <a:xfrm flipH="1">
                <a:off x="1665" y="1755"/>
                <a:ext cx="612" cy="1"/>
              </a:xfrm>
              <a:prstGeom prst="line">
                <a:avLst/>
              </a:prstGeom>
              <a:noFill/>
              <a:ln w="38100">
                <a:solidFill>
                  <a:srgbClr val="FF3300"/>
                </a:solidFill>
                <a:round/>
                <a:headEnd/>
                <a:tailEnd/>
              </a:ln>
            </p:spPr>
            <p:txBody>
              <a:bodyPr/>
              <a:lstStyle/>
              <a:p>
                <a:endParaRPr lang="en-US"/>
              </a:p>
            </p:txBody>
          </p:sp>
          <p:sp>
            <p:nvSpPr>
              <p:cNvPr id="9244" name="Freeform 15"/>
              <p:cNvSpPr>
                <a:spLocks/>
              </p:cNvSpPr>
              <p:nvPr/>
            </p:nvSpPr>
            <p:spPr bwMode="auto">
              <a:xfrm>
                <a:off x="2271" y="1709"/>
                <a:ext cx="93" cy="94"/>
              </a:xfrm>
              <a:custGeom>
                <a:avLst/>
                <a:gdLst>
                  <a:gd name="T0" fmla="*/ 0 w 93"/>
                  <a:gd name="T1" fmla="*/ 94 h 94"/>
                  <a:gd name="T2" fmla="*/ 93 w 93"/>
                  <a:gd name="T3" fmla="*/ 46 h 94"/>
                  <a:gd name="T4" fmla="*/ 0 w 93"/>
                  <a:gd name="T5" fmla="*/ 0 h 94"/>
                  <a:gd name="T6" fmla="*/ 0 w 93"/>
                  <a:gd name="T7" fmla="*/ 94 h 94"/>
                  <a:gd name="T8" fmla="*/ 0 60000 65536"/>
                  <a:gd name="T9" fmla="*/ 0 60000 65536"/>
                  <a:gd name="T10" fmla="*/ 0 60000 65536"/>
                  <a:gd name="T11" fmla="*/ 0 60000 65536"/>
                  <a:gd name="T12" fmla="*/ 0 w 93"/>
                  <a:gd name="T13" fmla="*/ 0 h 94"/>
                  <a:gd name="T14" fmla="*/ 93 w 93"/>
                  <a:gd name="T15" fmla="*/ 94 h 94"/>
                </a:gdLst>
                <a:ahLst/>
                <a:cxnLst>
                  <a:cxn ang="T8">
                    <a:pos x="T0" y="T1"/>
                  </a:cxn>
                  <a:cxn ang="T9">
                    <a:pos x="T2" y="T3"/>
                  </a:cxn>
                  <a:cxn ang="T10">
                    <a:pos x="T4" y="T5"/>
                  </a:cxn>
                  <a:cxn ang="T11">
                    <a:pos x="T6" y="T7"/>
                  </a:cxn>
                </a:cxnLst>
                <a:rect l="T12" t="T13" r="T14" b="T15"/>
                <a:pathLst>
                  <a:path w="93" h="94">
                    <a:moveTo>
                      <a:pt x="0" y="94"/>
                    </a:moveTo>
                    <a:lnTo>
                      <a:pt x="93" y="46"/>
                    </a:lnTo>
                    <a:lnTo>
                      <a:pt x="0" y="0"/>
                    </a:lnTo>
                    <a:lnTo>
                      <a:pt x="0" y="94"/>
                    </a:lnTo>
                    <a:close/>
                  </a:path>
                </a:pathLst>
              </a:custGeom>
              <a:solidFill>
                <a:srgbClr val="FF3300"/>
              </a:solidFill>
              <a:ln w="9525">
                <a:solidFill>
                  <a:srgbClr val="FFFF00"/>
                </a:solidFill>
                <a:round/>
                <a:headEnd/>
                <a:tailEnd/>
              </a:ln>
            </p:spPr>
            <p:txBody>
              <a:bodyPr/>
              <a:lstStyle/>
              <a:p>
                <a:endParaRPr lang="fa-IR"/>
              </a:p>
            </p:txBody>
          </p:sp>
        </p:grpSp>
        <p:sp>
          <p:nvSpPr>
            <p:cNvPr id="9230" name="Line 16"/>
            <p:cNvSpPr>
              <a:spLocks noChangeShapeType="1"/>
            </p:cNvSpPr>
            <p:nvPr/>
          </p:nvSpPr>
          <p:spPr bwMode="auto">
            <a:xfrm>
              <a:off x="1938" y="2008"/>
              <a:ext cx="1" cy="535"/>
            </a:xfrm>
            <a:prstGeom prst="line">
              <a:avLst/>
            </a:prstGeom>
            <a:noFill/>
            <a:ln w="14288">
              <a:solidFill>
                <a:srgbClr val="FF3300"/>
              </a:solidFill>
              <a:round/>
              <a:headEnd/>
              <a:tailEnd/>
            </a:ln>
          </p:spPr>
          <p:txBody>
            <a:bodyPr/>
            <a:lstStyle/>
            <a:p>
              <a:endParaRPr lang="en-US"/>
            </a:p>
          </p:txBody>
        </p:sp>
        <p:sp>
          <p:nvSpPr>
            <p:cNvPr id="9231" name="Line 17"/>
            <p:cNvSpPr>
              <a:spLocks noChangeShapeType="1"/>
            </p:cNvSpPr>
            <p:nvPr/>
          </p:nvSpPr>
          <p:spPr bwMode="auto">
            <a:xfrm>
              <a:off x="3601" y="2008"/>
              <a:ext cx="431" cy="1"/>
            </a:xfrm>
            <a:prstGeom prst="line">
              <a:avLst/>
            </a:prstGeom>
            <a:noFill/>
            <a:ln w="14288">
              <a:solidFill>
                <a:srgbClr val="FF3300"/>
              </a:solidFill>
              <a:round/>
              <a:headEnd/>
              <a:tailEnd/>
            </a:ln>
          </p:spPr>
          <p:txBody>
            <a:bodyPr/>
            <a:lstStyle/>
            <a:p>
              <a:endParaRPr lang="en-US"/>
            </a:p>
          </p:txBody>
        </p:sp>
        <p:grpSp>
          <p:nvGrpSpPr>
            <p:cNvPr id="4" name="Group 18"/>
            <p:cNvGrpSpPr>
              <a:grpSpLocks/>
            </p:cNvGrpSpPr>
            <p:nvPr/>
          </p:nvGrpSpPr>
          <p:grpSpPr bwMode="auto">
            <a:xfrm>
              <a:off x="3997" y="2008"/>
              <a:ext cx="67" cy="535"/>
              <a:chOff x="4587" y="1755"/>
              <a:chExt cx="96" cy="570"/>
            </a:xfrm>
          </p:grpSpPr>
          <p:sp>
            <p:nvSpPr>
              <p:cNvPr id="9241" name="Line 19"/>
              <p:cNvSpPr>
                <a:spLocks noChangeShapeType="1"/>
              </p:cNvSpPr>
              <p:nvPr/>
            </p:nvSpPr>
            <p:spPr bwMode="auto">
              <a:xfrm>
                <a:off x="4637" y="1755"/>
                <a:ext cx="1" cy="484"/>
              </a:xfrm>
              <a:prstGeom prst="line">
                <a:avLst/>
              </a:prstGeom>
              <a:noFill/>
              <a:ln w="14288">
                <a:solidFill>
                  <a:srgbClr val="FF3300"/>
                </a:solidFill>
                <a:round/>
                <a:headEnd/>
                <a:tailEnd/>
              </a:ln>
            </p:spPr>
            <p:txBody>
              <a:bodyPr/>
              <a:lstStyle/>
              <a:p>
                <a:endParaRPr lang="en-US"/>
              </a:p>
            </p:txBody>
          </p:sp>
          <p:sp>
            <p:nvSpPr>
              <p:cNvPr id="9242" name="Freeform 20"/>
              <p:cNvSpPr>
                <a:spLocks/>
              </p:cNvSpPr>
              <p:nvPr/>
            </p:nvSpPr>
            <p:spPr bwMode="auto">
              <a:xfrm>
                <a:off x="4587" y="2234"/>
                <a:ext cx="96" cy="91"/>
              </a:xfrm>
              <a:custGeom>
                <a:avLst/>
                <a:gdLst>
                  <a:gd name="T0" fmla="*/ 0 w 96"/>
                  <a:gd name="T1" fmla="*/ 0 h 91"/>
                  <a:gd name="T2" fmla="*/ 50 w 96"/>
                  <a:gd name="T3" fmla="*/ 91 h 91"/>
                  <a:gd name="T4" fmla="*/ 96 w 96"/>
                  <a:gd name="T5" fmla="*/ 0 h 91"/>
                  <a:gd name="T6" fmla="*/ 0 w 96"/>
                  <a:gd name="T7" fmla="*/ 0 h 91"/>
                  <a:gd name="T8" fmla="*/ 0 60000 65536"/>
                  <a:gd name="T9" fmla="*/ 0 60000 65536"/>
                  <a:gd name="T10" fmla="*/ 0 60000 65536"/>
                  <a:gd name="T11" fmla="*/ 0 60000 65536"/>
                  <a:gd name="T12" fmla="*/ 0 w 96"/>
                  <a:gd name="T13" fmla="*/ 0 h 91"/>
                  <a:gd name="T14" fmla="*/ 96 w 96"/>
                  <a:gd name="T15" fmla="*/ 91 h 91"/>
                </a:gdLst>
                <a:ahLst/>
                <a:cxnLst>
                  <a:cxn ang="T8">
                    <a:pos x="T0" y="T1"/>
                  </a:cxn>
                  <a:cxn ang="T9">
                    <a:pos x="T2" y="T3"/>
                  </a:cxn>
                  <a:cxn ang="T10">
                    <a:pos x="T4" y="T5"/>
                  </a:cxn>
                  <a:cxn ang="T11">
                    <a:pos x="T6" y="T7"/>
                  </a:cxn>
                </a:cxnLst>
                <a:rect l="T12" t="T13" r="T14" b="T15"/>
                <a:pathLst>
                  <a:path w="96" h="91">
                    <a:moveTo>
                      <a:pt x="0" y="0"/>
                    </a:moveTo>
                    <a:lnTo>
                      <a:pt x="50" y="91"/>
                    </a:lnTo>
                    <a:lnTo>
                      <a:pt x="96" y="0"/>
                    </a:lnTo>
                    <a:lnTo>
                      <a:pt x="0" y="0"/>
                    </a:lnTo>
                    <a:close/>
                  </a:path>
                </a:pathLst>
              </a:custGeom>
              <a:solidFill>
                <a:srgbClr val="FF3300"/>
              </a:solidFill>
              <a:ln w="9525">
                <a:solidFill>
                  <a:srgbClr val="FFFF00"/>
                </a:solidFill>
                <a:round/>
                <a:headEnd/>
                <a:tailEnd/>
              </a:ln>
            </p:spPr>
            <p:txBody>
              <a:bodyPr/>
              <a:lstStyle/>
              <a:p>
                <a:endParaRPr lang="fa-IR"/>
              </a:p>
            </p:txBody>
          </p:sp>
        </p:grpSp>
        <p:sp>
          <p:nvSpPr>
            <p:cNvPr id="9233" name="Line 21"/>
            <p:cNvSpPr>
              <a:spLocks noChangeShapeType="1"/>
            </p:cNvSpPr>
            <p:nvPr/>
          </p:nvSpPr>
          <p:spPr bwMode="auto">
            <a:xfrm>
              <a:off x="4030" y="2863"/>
              <a:ext cx="1" cy="561"/>
            </a:xfrm>
            <a:prstGeom prst="line">
              <a:avLst/>
            </a:prstGeom>
            <a:noFill/>
            <a:ln w="14288">
              <a:solidFill>
                <a:srgbClr val="FF3300"/>
              </a:solidFill>
              <a:round/>
              <a:headEnd/>
              <a:tailEnd/>
            </a:ln>
          </p:spPr>
          <p:txBody>
            <a:bodyPr/>
            <a:lstStyle/>
            <a:p>
              <a:endParaRPr lang="en-US"/>
            </a:p>
          </p:txBody>
        </p:sp>
        <p:grpSp>
          <p:nvGrpSpPr>
            <p:cNvPr id="5" name="Group 22"/>
            <p:cNvGrpSpPr>
              <a:grpSpLocks/>
            </p:cNvGrpSpPr>
            <p:nvPr/>
          </p:nvGrpSpPr>
          <p:grpSpPr bwMode="auto">
            <a:xfrm>
              <a:off x="3599" y="3379"/>
              <a:ext cx="431" cy="88"/>
              <a:chOff x="4022" y="3217"/>
              <a:chExt cx="612" cy="94"/>
            </a:xfrm>
          </p:grpSpPr>
          <p:sp>
            <p:nvSpPr>
              <p:cNvPr id="9239" name="Line 23"/>
              <p:cNvSpPr>
                <a:spLocks noChangeShapeType="1"/>
              </p:cNvSpPr>
              <p:nvPr/>
            </p:nvSpPr>
            <p:spPr bwMode="auto">
              <a:xfrm flipH="1">
                <a:off x="4109" y="3265"/>
                <a:ext cx="525" cy="1"/>
              </a:xfrm>
              <a:prstGeom prst="line">
                <a:avLst/>
              </a:prstGeom>
              <a:noFill/>
              <a:ln w="14288">
                <a:solidFill>
                  <a:srgbClr val="FF3300"/>
                </a:solidFill>
                <a:round/>
                <a:headEnd/>
                <a:tailEnd/>
              </a:ln>
            </p:spPr>
            <p:txBody>
              <a:bodyPr/>
              <a:lstStyle/>
              <a:p>
                <a:endParaRPr lang="en-US"/>
              </a:p>
            </p:txBody>
          </p:sp>
          <p:sp>
            <p:nvSpPr>
              <p:cNvPr id="9240" name="Freeform 24"/>
              <p:cNvSpPr>
                <a:spLocks/>
              </p:cNvSpPr>
              <p:nvPr/>
            </p:nvSpPr>
            <p:spPr bwMode="auto">
              <a:xfrm>
                <a:off x="4022" y="3217"/>
                <a:ext cx="93" cy="94"/>
              </a:xfrm>
              <a:custGeom>
                <a:avLst/>
                <a:gdLst>
                  <a:gd name="T0" fmla="*/ 93 w 93"/>
                  <a:gd name="T1" fmla="*/ 0 h 94"/>
                  <a:gd name="T2" fmla="*/ 0 w 93"/>
                  <a:gd name="T3" fmla="*/ 48 h 94"/>
                  <a:gd name="T4" fmla="*/ 93 w 93"/>
                  <a:gd name="T5" fmla="*/ 94 h 94"/>
                  <a:gd name="T6" fmla="*/ 93 w 93"/>
                  <a:gd name="T7" fmla="*/ 0 h 94"/>
                  <a:gd name="T8" fmla="*/ 0 60000 65536"/>
                  <a:gd name="T9" fmla="*/ 0 60000 65536"/>
                  <a:gd name="T10" fmla="*/ 0 60000 65536"/>
                  <a:gd name="T11" fmla="*/ 0 60000 65536"/>
                  <a:gd name="T12" fmla="*/ 0 w 93"/>
                  <a:gd name="T13" fmla="*/ 0 h 94"/>
                  <a:gd name="T14" fmla="*/ 93 w 93"/>
                  <a:gd name="T15" fmla="*/ 94 h 94"/>
                </a:gdLst>
                <a:ahLst/>
                <a:cxnLst>
                  <a:cxn ang="T8">
                    <a:pos x="T0" y="T1"/>
                  </a:cxn>
                  <a:cxn ang="T9">
                    <a:pos x="T2" y="T3"/>
                  </a:cxn>
                  <a:cxn ang="T10">
                    <a:pos x="T4" y="T5"/>
                  </a:cxn>
                  <a:cxn ang="T11">
                    <a:pos x="T6" y="T7"/>
                  </a:cxn>
                </a:cxnLst>
                <a:rect l="T12" t="T13" r="T14" b="T15"/>
                <a:pathLst>
                  <a:path w="93" h="94">
                    <a:moveTo>
                      <a:pt x="93" y="0"/>
                    </a:moveTo>
                    <a:lnTo>
                      <a:pt x="0" y="48"/>
                    </a:lnTo>
                    <a:lnTo>
                      <a:pt x="93" y="94"/>
                    </a:lnTo>
                    <a:lnTo>
                      <a:pt x="93" y="0"/>
                    </a:lnTo>
                    <a:close/>
                  </a:path>
                </a:pathLst>
              </a:custGeom>
              <a:solidFill>
                <a:srgbClr val="FF3300"/>
              </a:solidFill>
              <a:ln w="9525">
                <a:solidFill>
                  <a:srgbClr val="FFFF00"/>
                </a:solidFill>
                <a:round/>
                <a:headEnd/>
                <a:tailEnd/>
              </a:ln>
            </p:spPr>
            <p:txBody>
              <a:bodyPr/>
              <a:lstStyle/>
              <a:p>
                <a:endParaRPr lang="fa-IR"/>
              </a:p>
            </p:txBody>
          </p:sp>
        </p:grpSp>
        <p:sp>
          <p:nvSpPr>
            <p:cNvPr id="9235" name="Line 25"/>
            <p:cNvSpPr>
              <a:spLocks noChangeShapeType="1"/>
            </p:cNvSpPr>
            <p:nvPr/>
          </p:nvSpPr>
          <p:spPr bwMode="auto">
            <a:xfrm flipH="1">
              <a:off x="1936" y="3424"/>
              <a:ext cx="492" cy="1"/>
            </a:xfrm>
            <a:prstGeom prst="line">
              <a:avLst/>
            </a:prstGeom>
            <a:noFill/>
            <a:ln w="14288">
              <a:solidFill>
                <a:srgbClr val="FF3300"/>
              </a:solidFill>
              <a:round/>
              <a:headEnd/>
              <a:tailEnd/>
            </a:ln>
          </p:spPr>
          <p:txBody>
            <a:bodyPr/>
            <a:lstStyle/>
            <a:p>
              <a:endParaRPr lang="en-US"/>
            </a:p>
          </p:txBody>
        </p:sp>
        <p:grpSp>
          <p:nvGrpSpPr>
            <p:cNvPr id="6" name="Group 26"/>
            <p:cNvGrpSpPr>
              <a:grpSpLocks/>
            </p:cNvGrpSpPr>
            <p:nvPr/>
          </p:nvGrpSpPr>
          <p:grpSpPr bwMode="auto">
            <a:xfrm>
              <a:off x="1903" y="2863"/>
              <a:ext cx="68" cy="535"/>
              <a:chOff x="1615" y="2667"/>
              <a:chExt cx="97" cy="570"/>
            </a:xfrm>
          </p:grpSpPr>
          <p:sp>
            <p:nvSpPr>
              <p:cNvPr id="9237" name="Line 27"/>
              <p:cNvSpPr>
                <a:spLocks noChangeShapeType="1"/>
              </p:cNvSpPr>
              <p:nvPr/>
            </p:nvSpPr>
            <p:spPr bwMode="auto">
              <a:xfrm flipV="1">
                <a:off x="1662" y="2752"/>
                <a:ext cx="1" cy="485"/>
              </a:xfrm>
              <a:prstGeom prst="line">
                <a:avLst/>
              </a:prstGeom>
              <a:noFill/>
              <a:ln w="14288">
                <a:solidFill>
                  <a:srgbClr val="FF3300"/>
                </a:solidFill>
                <a:round/>
                <a:headEnd/>
                <a:tailEnd/>
              </a:ln>
            </p:spPr>
            <p:txBody>
              <a:bodyPr/>
              <a:lstStyle/>
              <a:p>
                <a:endParaRPr lang="en-US"/>
              </a:p>
            </p:txBody>
          </p:sp>
          <p:sp>
            <p:nvSpPr>
              <p:cNvPr id="9238" name="Freeform 28"/>
              <p:cNvSpPr>
                <a:spLocks/>
              </p:cNvSpPr>
              <p:nvPr/>
            </p:nvSpPr>
            <p:spPr bwMode="auto">
              <a:xfrm>
                <a:off x="1615" y="2667"/>
                <a:ext cx="97" cy="91"/>
              </a:xfrm>
              <a:custGeom>
                <a:avLst/>
                <a:gdLst>
                  <a:gd name="T0" fmla="*/ 97 w 97"/>
                  <a:gd name="T1" fmla="*/ 91 h 91"/>
                  <a:gd name="T2" fmla="*/ 47 w 97"/>
                  <a:gd name="T3" fmla="*/ 0 h 91"/>
                  <a:gd name="T4" fmla="*/ 0 w 97"/>
                  <a:gd name="T5" fmla="*/ 91 h 91"/>
                  <a:gd name="T6" fmla="*/ 97 w 97"/>
                  <a:gd name="T7" fmla="*/ 91 h 91"/>
                  <a:gd name="T8" fmla="*/ 0 60000 65536"/>
                  <a:gd name="T9" fmla="*/ 0 60000 65536"/>
                  <a:gd name="T10" fmla="*/ 0 60000 65536"/>
                  <a:gd name="T11" fmla="*/ 0 60000 65536"/>
                  <a:gd name="T12" fmla="*/ 0 w 97"/>
                  <a:gd name="T13" fmla="*/ 0 h 91"/>
                  <a:gd name="T14" fmla="*/ 97 w 97"/>
                  <a:gd name="T15" fmla="*/ 91 h 91"/>
                </a:gdLst>
                <a:ahLst/>
                <a:cxnLst>
                  <a:cxn ang="T8">
                    <a:pos x="T0" y="T1"/>
                  </a:cxn>
                  <a:cxn ang="T9">
                    <a:pos x="T2" y="T3"/>
                  </a:cxn>
                  <a:cxn ang="T10">
                    <a:pos x="T4" y="T5"/>
                  </a:cxn>
                  <a:cxn ang="T11">
                    <a:pos x="T6" y="T7"/>
                  </a:cxn>
                </a:cxnLst>
                <a:rect l="T12" t="T13" r="T14" b="T15"/>
                <a:pathLst>
                  <a:path w="97" h="91">
                    <a:moveTo>
                      <a:pt x="97" y="91"/>
                    </a:moveTo>
                    <a:lnTo>
                      <a:pt x="47" y="0"/>
                    </a:lnTo>
                    <a:lnTo>
                      <a:pt x="0" y="91"/>
                    </a:lnTo>
                    <a:lnTo>
                      <a:pt x="97" y="91"/>
                    </a:lnTo>
                    <a:close/>
                  </a:path>
                </a:pathLst>
              </a:custGeom>
              <a:solidFill>
                <a:srgbClr val="FF3300"/>
              </a:solidFill>
              <a:ln w="9525">
                <a:solidFill>
                  <a:srgbClr val="FFFF00"/>
                </a:solidFill>
                <a:round/>
                <a:headEnd/>
                <a:tailEnd/>
              </a:ln>
            </p:spPr>
            <p:txBody>
              <a:bodyPr/>
              <a:lstStyle/>
              <a:p>
                <a:endParaRPr lang="fa-I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48898"/>
                                        </p:tgtEl>
                                        <p:attrNameLst>
                                          <p:attrName>style.visibility</p:attrName>
                                        </p:attrNameLst>
                                      </p:cBhvr>
                                      <p:to>
                                        <p:strVal val="visible"/>
                                      </p:to>
                                    </p:set>
                                    <p:anim calcmode="lin" valueType="num">
                                      <p:cBhvr additive="base">
                                        <p:cTn id="7" dur="500" fill="hold"/>
                                        <p:tgtEl>
                                          <p:spTgt spid="848898"/>
                                        </p:tgtEl>
                                        <p:attrNameLst>
                                          <p:attrName>ppt_x</p:attrName>
                                        </p:attrNameLst>
                                      </p:cBhvr>
                                      <p:tavLst>
                                        <p:tav tm="0">
                                          <p:val>
                                            <p:strVal val="0-#ppt_w/2"/>
                                          </p:val>
                                        </p:tav>
                                        <p:tav tm="100000">
                                          <p:val>
                                            <p:strVal val="#ppt_x"/>
                                          </p:val>
                                        </p:tav>
                                      </p:tavLst>
                                    </p:anim>
                                    <p:anim calcmode="lin" valueType="num">
                                      <p:cBhvr additive="base">
                                        <p:cTn id="8" dur="500" fill="hold"/>
                                        <p:tgtEl>
                                          <p:spTgt spid="84889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8898"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91880" y="2130425"/>
            <a:ext cx="4966320" cy="3170783"/>
          </a:xfrm>
        </p:spPr>
        <p:txBody>
          <a:bodyPr/>
          <a:lstStyle/>
          <a:p>
            <a:r>
              <a:rPr lang="fa-IR" dirty="0" smtClean="0">
                <a:solidFill>
                  <a:srgbClr val="0070C0"/>
                </a:solidFill>
                <a:cs typeface="2  Niki Border" pitchFamily="2" charset="-78"/>
              </a:rPr>
              <a:t>ارزشیابی عملکرد در گروه آموزشی</a:t>
            </a:r>
            <a:endParaRPr lang="en-US" dirty="0">
              <a:solidFill>
                <a:srgbClr val="0070C0"/>
              </a:solidFill>
              <a:cs typeface="2  Niki Border" pitchFamily="2" charset="-78"/>
            </a:endParaRPr>
          </a:p>
        </p:txBody>
      </p:sp>
      <p:pic>
        <p:nvPicPr>
          <p:cNvPr id="4" name="Picture 6" descr="BD05015_"/>
          <p:cNvPicPr>
            <a:picLocks noChangeAspect="1" noChangeArrowheads="1"/>
          </p:cNvPicPr>
          <p:nvPr/>
        </p:nvPicPr>
        <p:blipFill>
          <a:blip r:embed="rId2" cstate="print"/>
          <a:srcRect/>
          <a:stretch>
            <a:fillRect/>
          </a:stretch>
        </p:blipFill>
        <p:spPr>
          <a:xfrm>
            <a:off x="395536" y="1844824"/>
            <a:ext cx="3182938" cy="350520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52736"/>
            <a:ext cx="8229600" cy="1143000"/>
          </a:xfrm>
        </p:spPr>
        <p:txBody>
          <a:bodyPr rtlCol="0">
            <a:normAutofit/>
          </a:bodyPr>
          <a:lstStyle/>
          <a:p>
            <a:pPr rtl="1" eaLnBrk="1" fontAlgn="auto" hangingPunct="1">
              <a:spcAft>
                <a:spcPts val="0"/>
              </a:spcAft>
              <a:defRPr/>
            </a:pPr>
            <a:r>
              <a:rPr lang="fa-IR" dirty="0" smtClean="0">
                <a:solidFill>
                  <a:srgbClr val="FF0000"/>
                </a:solidFill>
                <a:cs typeface="2  Niki Border" pitchFamily="2" charset="-78"/>
              </a:rPr>
              <a:t>ارزشيابي عملكرد</a:t>
            </a:r>
            <a:endParaRPr lang="en-US" dirty="0">
              <a:cs typeface="2  Niki Border" pitchFamily="2" charset="-78"/>
            </a:endParaRPr>
          </a:p>
        </p:txBody>
      </p:sp>
      <p:sp>
        <p:nvSpPr>
          <p:cNvPr id="5123" name="Content Placeholder 2"/>
          <p:cNvSpPr>
            <a:spLocks noGrp="1"/>
          </p:cNvSpPr>
          <p:nvPr>
            <p:ph idx="1"/>
          </p:nvPr>
        </p:nvSpPr>
        <p:spPr>
          <a:xfrm>
            <a:off x="228600" y="1484784"/>
            <a:ext cx="8686800" cy="2376264"/>
          </a:xfrm>
        </p:spPr>
        <p:txBody>
          <a:bodyPr>
            <a:normAutofit lnSpcReduction="10000"/>
          </a:bodyPr>
          <a:lstStyle/>
          <a:p>
            <a:pPr algn="just" rtl="1" eaLnBrk="1" hangingPunct="1">
              <a:buFont typeface="Arial" pitchFamily="34" charset="0"/>
              <a:buNone/>
            </a:pPr>
            <a:endParaRPr lang="fa-IR" dirty="0" smtClean="0">
              <a:solidFill>
                <a:srgbClr val="0070C0"/>
              </a:solidFill>
              <a:effectLst>
                <a:outerShdw blurRad="38100" dist="38100" dir="2700000" algn="tl">
                  <a:srgbClr val="000000">
                    <a:alpha val="43137"/>
                  </a:srgbClr>
                </a:outerShdw>
              </a:effectLst>
              <a:latin typeface="Yagut" pitchFamily="2" charset="-78"/>
              <a:cs typeface="2  Compset" pitchFamily="2" charset="-78"/>
            </a:endParaRPr>
          </a:p>
          <a:p>
            <a:pPr algn="just" rtl="1">
              <a:buNone/>
            </a:pPr>
            <a:r>
              <a:rPr lang="ar-SA" sz="4000" dirty="0" smtClean="0">
                <a:solidFill>
                  <a:srgbClr val="002060"/>
                </a:solidFill>
                <a:effectLst>
                  <a:outerShdw blurRad="38100" dist="38100" dir="2700000" algn="tl">
                    <a:srgbClr val="000000">
                      <a:alpha val="43137"/>
                    </a:srgbClr>
                  </a:outerShdw>
                </a:effectLst>
                <a:latin typeface="Yagut" pitchFamily="2" charset="-78"/>
                <a:cs typeface="Siavash Mazar" pitchFamily="2" charset="-78"/>
              </a:rPr>
              <a:t>ارز</a:t>
            </a:r>
            <a:r>
              <a:rPr lang="fa-IR" sz="4000" dirty="0" smtClean="0">
                <a:solidFill>
                  <a:srgbClr val="002060"/>
                </a:solidFill>
                <a:effectLst>
                  <a:outerShdw blurRad="38100" dist="38100" dir="2700000" algn="tl">
                    <a:srgbClr val="000000">
                      <a:alpha val="43137"/>
                    </a:srgbClr>
                  </a:outerShdw>
                </a:effectLst>
                <a:latin typeface="Yagut" pitchFamily="2" charset="-78"/>
                <a:cs typeface="Siavash Mazar" pitchFamily="2" charset="-78"/>
              </a:rPr>
              <a:t>ش</a:t>
            </a:r>
            <a:r>
              <a:rPr lang="ar-SA" sz="4000" dirty="0" smtClean="0">
                <a:solidFill>
                  <a:srgbClr val="002060"/>
                </a:solidFill>
                <a:effectLst>
                  <a:outerShdw blurRad="38100" dist="38100" dir="2700000" algn="tl">
                    <a:srgbClr val="000000">
                      <a:alpha val="43137"/>
                    </a:srgbClr>
                  </a:outerShdw>
                </a:effectLst>
                <a:latin typeface="Yagut" pitchFamily="2" charset="-78"/>
                <a:cs typeface="Siavash Mazar" pitchFamily="2" charset="-78"/>
              </a:rPr>
              <a:t>يابي‌ عملكرد عبارتست‌ از تعيين‌ درجه‌ كفايت‌ و لياقت‌ كاركنان‌ از لحاظ‌ انجام‌ وظايف‌ محوله‌ و قبول‌ مسئوليتها در سازمان</a:t>
            </a:r>
            <a:r>
              <a:rPr lang="fa-IR" sz="4000" dirty="0" smtClean="0">
                <a:solidFill>
                  <a:srgbClr val="002060"/>
                </a:solidFill>
                <a:effectLst>
                  <a:outerShdw blurRad="38100" dist="38100" dir="2700000" algn="tl">
                    <a:srgbClr val="000000">
                      <a:alpha val="43137"/>
                    </a:srgbClr>
                  </a:outerShdw>
                </a:effectLst>
                <a:latin typeface="Yagut" pitchFamily="2" charset="-78"/>
                <a:cs typeface="Siavash Mazar" pitchFamily="2" charset="-78"/>
              </a:rPr>
              <a:t>.</a:t>
            </a:r>
            <a:r>
              <a:rPr lang="ar-SA" sz="4000" dirty="0" smtClean="0">
                <a:solidFill>
                  <a:srgbClr val="002060"/>
                </a:solidFill>
                <a:effectLst>
                  <a:outerShdw blurRad="38100" dist="38100" dir="2700000" algn="tl">
                    <a:srgbClr val="000000">
                      <a:alpha val="43137"/>
                    </a:srgbClr>
                  </a:outerShdw>
                </a:effectLst>
                <a:latin typeface="Yagut" pitchFamily="2" charset="-78"/>
                <a:cs typeface="Siavash Mazar" pitchFamily="2" charset="-78"/>
              </a:rPr>
              <a:t>‌ اين‌ ارز</a:t>
            </a:r>
            <a:r>
              <a:rPr lang="fa-IR" sz="4000" dirty="0" smtClean="0">
                <a:solidFill>
                  <a:srgbClr val="002060"/>
                </a:solidFill>
                <a:effectLst>
                  <a:outerShdw blurRad="38100" dist="38100" dir="2700000" algn="tl">
                    <a:srgbClr val="000000">
                      <a:alpha val="43137"/>
                    </a:srgbClr>
                  </a:outerShdw>
                </a:effectLst>
                <a:latin typeface="Yagut" pitchFamily="2" charset="-78"/>
                <a:cs typeface="Siavash Mazar" pitchFamily="2" charset="-78"/>
              </a:rPr>
              <a:t>ش</a:t>
            </a:r>
            <a:r>
              <a:rPr lang="ar-SA" sz="4000" dirty="0" smtClean="0">
                <a:solidFill>
                  <a:srgbClr val="002060"/>
                </a:solidFill>
                <a:effectLst>
                  <a:outerShdw blurRad="38100" dist="38100" dir="2700000" algn="tl">
                    <a:srgbClr val="000000">
                      <a:alpha val="43137"/>
                    </a:srgbClr>
                  </a:outerShdw>
                </a:effectLst>
                <a:latin typeface="Yagut" pitchFamily="2" charset="-78"/>
                <a:cs typeface="Siavash Mazar" pitchFamily="2" charset="-78"/>
              </a:rPr>
              <a:t>يابي‌ بايد به‌ طور عيني‌ و منظم‌ انجام‌ پذيرد.</a:t>
            </a:r>
            <a:endParaRPr lang="fa-IR" sz="4000" dirty="0">
              <a:solidFill>
                <a:srgbClr val="002060"/>
              </a:solidFill>
              <a:effectLst>
                <a:outerShdw blurRad="38100" dist="38100" dir="2700000" algn="tl">
                  <a:srgbClr val="000000">
                    <a:alpha val="43137"/>
                  </a:srgbClr>
                </a:outerShdw>
              </a:effectLst>
              <a:latin typeface="Yagut" pitchFamily="2" charset="-78"/>
              <a:cs typeface="2  Compset" pitchFamily="2" charset="-78"/>
            </a:endParaRPr>
          </a:p>
        </p:txBody>
      </p:sp>
      <p:sp>
        <p:nvSpPr>
          <p:cNvPr id="4" name="Slide Number Placeholder 3"/>
          <p:cNvSpPr>
            <a:spLocks noGrp="1"/>
          </p:cNvSpPr>
          <p:nvPr>
            <p:ph type="sldNum" sz="quarter" idx="12"/>
          </p:nvPr>
        </p:nvSpPr>
        <p:spPr/>
        <p:txBody>
          <a:bodyPr/>
          <a:lstStyle/>
          <a:p>
            <a:pPr>
              <a:defRPr/>
            </a:pPr>
            <a:fld id="{D352914C-0330-411E-9B31-6DF32A71D5E5}" type="slidenum">
              <a:rPr lang="en-US"/>
              <a:pPr>
                <a:defRPr/>
              </a:pPr>
              <a:t>22</a:t>
            </a:fld>
            <a:endParaRPr lang="en-US"/>
          </a:p>
        </p:txBody>
      </p:sp>
      <p:pic>
        <p:nvPicPr>
          <p:cNvPr id="5" name="Picture 5" descr="BS00975_"/>
          <p:cNvPicPr>
            <a:picLocks noChangeAspect="1" noChangeArrowheads="1"/>
          </p:cNvPicPr>
          <p:nvPr/>
        </p:nvPicPr>
        <p:blipFill>
          <a:blip r:embed="rId2" cstate="print"/>
          <a:srcRect/>
          <a:stretch>
            <a:fillRect/>
          </a:stretch>
        </p:blipFill>
        <p:spPr bwMode="auto">
          <a:xfrm>
            <a:off x="683568" y="4005064"/>
            <a:ext cx="3352800" cy="2068512"/>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1772816"/>
            <a:ext cx="6800800" cy="3865984"/>
          </a:xfrm>
        </p:spPr>
        <p:txBody>
          <a:bodyPr>
            <a:normAutofit lnSpcReduction="10000"/>
          </a:bodyPr>
          <a:lstStyle/>
          <a:p>
            <a:pPr algn="just" rtl="1"/>
            <a:r>
              <a:rPr lang="ar-SA" dirty="0" smtClean="0">
                <a:solidFill>
                  <a:srgbClr val="0070C0"/>
                </a:solidFill>
                <a:effectLst>
                  <a:outerShdw blurRad="38100" dist="38100" dir="2700000" algn="tl">
                    <a:srgbClr val="000000">
                      <a:alpha val="43137"/>
                    </a:srgbClr>
                  </a:outerShdw>
                </a:effectLst>
                <a:latin typeface="Yagut" pitchFamily="2" charset="-78"/>
                <a:cs typeface="2  Compset" pitchFamily="2" charset="-78"/>
              </a:rPr>
              <a:t>عبارتست‌ از تعيين‌ درجه‌ كفايت‌ و لياقت‌ </a:t>
            </a:r>
            <a:r>
              <a:rPr lang="fa-IR" dirty="0" smtClean="0">
                <a:solidFill>
                  <a:srgbClr val="0070C0"/>
                </a:solidFill>
                <a:effectLst>
                  <a:outerShdw blurRad="38100" dist="38100" dir="2700000" algn="tl">
                    <a:srgbClr val="000000">
                      <a:alpha val="43137"/>
                    </a:srgbClr>
                  </a:outerShdw>
                </a:effectLst>
                <a:latin typeface="Yagut" pitchFamily="2" charset="-78"/>
                <a:cs typeface="2  Compset" pitchFamily="2" charset="-78"/>
              </a:rPr>
              <a:t>اعضای هیئت علمی </a:t>
            </a:r>
            <a:r>
              <a:rPr lang="ar-SA" dirty="0" smtClean="0">
                <a:solidFill>
                  <a:srgbClr val="0070C0"/>
                </a:solidFill>
                <a:effectLst>
                  <a:outerShdw blurRad="38100" dist="38100" dir="2700000" algn="tl">
                    <a:srgbClr val="000000">
                      <a:alpha val="43137"/>
                    </a:srgbClr>
                  </a:outerShdw>
                </a:effectLst>
                <a:latin typeface="Yagut" pitchFamily="2" charset="-78"/>
                <a:cs typeface="2  Compset" pitchFamily="2" charset="-78"/>
              </a:rPr>
              <a:t>از لحاظ‌ انجام‌ وظايف‌ محوله‌ و قبول‌ مسئوليت</a:t>
            </a:r>
            <a:r>
              <a:rPr lang="fa-IR" dirty="0" smtClean="0">
                <a:solidFill>
                  <a:srgbClr val="0070C0"/>
                </a:solidFill>
                <a:effectLst>
                  <a:outerShdw blurRad="38100" dist="38100" dir="2700000" algn="tl">
                    <a:srgbClr val="000000">
                      <a:alpha val="43137"/>
                    </a:srgbClr>
                  </a:outerShdw>
                </a:effectLst>
                <a:latin typeface="Yagut" pitchFamily="2" charset="-78"/>
                <a:cs typeface="2  Compset" pitchFamily="2" charset="-78"/>
              </a:rPr>
              <a:t> </a:t>
            </a:r>
            <a:r>
              <a:rPr lang="ar-SA" dirty="0" smtClean="0">
                <a:solidFill>
                  <a:srgbClr val="0070C0"/>
                </a:solidFill>
                <a:effectLst>
                  <a:outerShdw blurRad="38100" dist="38100" dir="2700000" algn="tl">
                    <a:srgbClr val="000000">
                      <a:alpha val="43137"/>
                    </a:srgbClr>
                  </a:outerShdw>
                </a:effectLst>
                <a:latin typeface="Yagut" pitchFamily="2" charset="-78"/>
                <a:cs typeface="2  Compset" pitchFamily="2" charset="-78"/>
              </a:rPr>
              <a:t>ها در </a:t>
            </a:r>
            <a:r>
              <a:rPr lang="fa-IR" dirty="0" smtClean="0">
                <a:solidFill>
                  <a:srgbClr val="0070C0"/>
                </a:solidFill>
                <a:effectLst>
                  <a:outerShdw blurRad="38100" dist="38100" dir="2700000" algn="tl">
                    <a:srgbClr val="000000">
                      <a:alpha val="43137"/>
                    </a:srgbClr>
                  </a:outerShdw>
                </a:effectLst>
                <a:latin typeface="Yagut" pitchFamily="2" charset="-78"/>
                <a:cs typeface="2  Compset" pitchFamily="2" charset="-78"/>
              </a:rPr>
              <a:t>دانشگاه و گروه</a:t>
            </a:r>
            <a:r>
              <a:rPr lang="ar-SA" dirty="0" smtClean="0">
                <a:solidFill>
                  <a:srgbClr val="0070C0"/>
                </a:solidFill>
                <a:effectLst>
                  <a:outerShdw blurRad="38100" dist="38100" dir="2700000" algn="tl">
                    <a:srgbClr val="000000">
                      <a:alpha val="43137"/>
                    </a:srgbClr>
                  </a:outerShdw>
                </a:effectLst>
                <a:latin typeface="Yagut" pitchFamily="2" charset="-78"/>
                <a:cs typeface="2  Compset" pitchFamily="2" charset="-78"/>
              </a:rPr>
              <a:t>‌</a:t>
            </a:r>
            <a:endParaRPr lang="fa-IR" dirty="0" smtClean="0">
              <a:solidFill>
                <a:srgbClr val="0070C0"/>
              </a:solidFill>
              <a:effectLst>
                <a:outerShdw blurRad="38100" dist="38100" dir="2700000" algn="tl">
                  <a:srgbClr val="000000">
                    <a:alpha val="43137"/>
                  </a:srgbClr>
                </a:outerShdw>
              </a:effectLst>
              <a:latin typeface="Yagut" pitchFamily="2" charset="-78"/>
              <a:cs typeface="2  Compset" pitchFamily="2" charset="-78"/>
            </a:endParaRPr>
          </a:p>
          <a:p>
            <a:pPr algn="just" rtl="1"/>
            <a:endParaRPr lang="fa-IR" dirty="0" smtClean="0">
              <a:solidFill>
                <a:srgbClr val="0070C0"/>
              </a:solidFill>
              <a:effectLst>
                <a:outerShdw blurRad="38100" dist="38100" dir="2700000" algn="tl">
                  <a:srgbClr val="000000">
                    <a:alpha val="43137"/>
                  </a:srgbClr>
                </a:outerShdw>
              </a:effectLst>
              <a:latin typeface="Yagut" pitchFamily="2" charset="-78"/>
              <a:cs typeface="2  Compset" pitchFamily="2" charset="-78"/>
            </a:endParaRPr>
          </a:p>
          <a:p>
            <a:pPr algn="just" rtl="1"/>
            <a:r>
              <a:rPr lang="ar-SA" dirty="0" smtClean="0">
                <a:solidFill>
                  <a:srgbClr val="0070C0"/>
                </a:solidFill>
                <a:effectLst>
                  <a:outerShdw blurRad="38100" dist="38100" dir="2700000" algn="tl">
                    <a:srgbClr val="000000">
                      <a:alpha val="43137"/>
                    </a:srgbClr>
                  </a:outerShdw>
                </a:effectLst>
                <a:latin typeface="Yagut" pitchFamily="2" charset="-78"/>
                <a:cs typeface="2  Compset" pitchFamily="2" charset="-78"/>
              </a:rPr>
              <a:t>فر</a:t>
            </a:r>
            <a:r>
              <a:rPr lang="fa-IR" dirty="0" smtClean="0">
                <a:solidFill>
                  <a:srgbClr val="0070C0"/>
                </a:solidFill>
                <a:effectLst>
                  <a:outerShdw blurRad="38100" dist="38100" dir="2700000" algn="tl">
                    <a:srgbClr val="000000">
                      <a:alpha val="43137"/>
                    </a:srgbClr>
                  </a:outerShdw>
                </a:effectLst>
                <a:latin typeface="Yagut" pitchFamily="2" charset="-78"/>
                <a:cs typeface="2  Compset" pitchFamily="2" charset="-78"/>
              </a:rPr>
              <a:t>آ</a:t>
            </a:r>
            <a:r>
              <a:rPr lang="ar-SA" dirty="0" smtClean="0">
                <a:solidFill>
                  <a:srgbClr val="0070C0"/>
                </a:solidFill>
                <a:effectLst>
                  <a:outerShdw blurRad="38100" dist="38100" dir="2700000" algn="tl">
                    <a:srgbClr val="000000">
                      <a:alpha val="43137"/>
                    </a:srgbClr>
                  </a:outerShdw>
                </a:effectLst>
                <a:latin typeface="Yagut" pitchFamily="2" charset="-78"/>
                <a:cs typeface="2  Compset" pitchFamily="2" charset="-78"/>
              </a:rPr>
              <a:t>يندي‌ است‌ كه‌ درآن‌ مدير‌ رفتار </a:t>
            </a:r>
            <a:r>
              <a:rPr lang="fa-IR" dirty="0" smtClean="0">
                <a:solidFill>
                  <a:srgbClr val="0070C0"/>
                </a:solidFill>
                <a:effectLst>
                  <a:outerShdw blurRad="38100" dist="38100" dir="2700000" algn="tl">
                    <a:srgbClr val="000000">
                      <a:alpha val="43137"/>
                    </a:srgbClr>
                  </a:outerShdw>
                </a:effectLst>
                <a:latin typeface="Yagut" pitchFamily="2" charset="-78"/>
                <a:cs typeface="2  Compset" pitchFamily="2" charset="-78"/>
              </a:rPr>
              <a:t>اعضای هیئت علمی </a:t>
            </a:r>
            <a:r>
              <a:rPr lang="ar-SA" dirty="0" smtClean="0">
                <a:solidFill>
                  <a:srgbClr val="0070C0"/>
                </a:solidFill>
                <a:effectLst>
                  <a:outerShdw blurRad="38100" dist="38100" dir="2700000" algn="tl">
                    <a:srgbClr val="000000">
                      <a:alpha val="43137"/>
                    </a:srgbClr>
                  </a:outerShdw>
                </a:effectLst>
                <a:latin typeface="Yagut" pitchFamily="2" charset="-78"/>
                <a:cs typeface="2  Compset" pitchFamily="2" charset="-78"/>
              </a:rPr>
              <a:t>را مشاهده‌ و بررسي‌ مي‌كنند تا بتوانند بازخوردهاي‌ لازم‌ را دربارة‌ نقاط‌ قوت‌ و ضعف‌ رفتار</a:t>
            </a:r>
            <a:r>
              <a:rPr lang="fa-IR" dirty="0" smtClean="0">
                <a:solidFill>
                  <a:srgbClr val="0070C0"/>
                </a:solidFill>
                <a:effectLst>
                  <a:outerShdw blurRad="38100" dist="38100" dir="2700000" algn="tl">
                    <a:srgbClr val="000000">
                      <a:alpha val="43137"/>
                    </a:srgbClr>
                  </a:outerShdw>
                </a:effectLst>
                <a:latin typeface="Yagut" pitchFamily="2" charset="-78"/>
                <a:cs typeface="2  Compset" pitchFamily="2" charset="-78"/>
              </a:rPr>
              <a:t> آنان </a:t>
            </a:r>
            <a:r>
              <a:rPr lang="ar-SA" dirty="0" smtClean="0">
                <a:solidFill>
                  <a:srgbClr val="0070C0"/>
                </a:solidFill>
                <a:effectLst>
                  <a:outerShdw blurRad="38100" dist="38100" dir="2700000" algn="tl">
                    <a:srgbClr val="000000">
                      <a:alpha val="43137"/>
                    </a:srgbClr>
                  </a:outerShdw>
                </a:effectLst>
                <a:latin typeface="Yagut" pitchFamily="2" charset="-78"/>
                <a:cs typeface="2  Compset" pitchFamily="2" charset="-78"/>
              </a:rPr>
              <a:t>به‌ آنها ارائه‌ كند. </a:t>
            </a:r>
            <a:endParaRPr lang="en-US" dirty="0" smtClean="0">
              <a:solidFill>
                <a:srgbClr val="0070C0"/>
              </a:solidFill>
              <a:effectLst>
                <a:outerShdw blurRad="38100" dist="38100" dir="2700000" algn="tl">
                  <a:srgbClr val="000000">
                    <a:alpha val="43137"/>
                  </a:srgbClr>
                </a:outerShdw>
              </a:effectLst>
              <a:cs typeface="2  Compset" pitchFamily="2" charset="-78"/>
            </a:endParaRPr>
          </a:p>
          <a:p>
            <a:endParaRPr lang="en-US" dirty="0"/>
          </a:p>
        </p:txBody>
      </p:sp>
      <p:sp>
        <p:nvSpPr>
          <p:cNvPr id="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4400" b="0" i="0" u="none" strike="noStrike" kern="1200" cap="none" spc="0" normalizeH="0" baseline="0" noProof="0" dirty="0" smtClean="0">
                <a:ln>
                  <a:noFill/>
                </a:ln>
                <a:solidFill>
                  <a:srgbClr val="FF0000"/>
                </a:solidFill>
                <a:effectLst/>
                <a:uLnTx/>
                <a:uFillTx/>
                <a:latin typeface="+mj-lt"/>
                <a:ea typeface="+mj-ea"/>
                <a:cs typeface="2  Niki Border" pitchFamily="2" charset="-78"/>
              </a:rPr>
              <a:t>ارزشيابي عملكرد در گروه آموزشی</a:t>
            </a:r>
            <a:endParaRPr kumimoji="0" lang="en-US" sz="4400" b="0" i="0" u="none" strike="noStrike" kern="1200" cap="none" spc="0" normalizeH="0" baseline="0" noProof="0" dirty="0">
              <a:ln>
                <a:noFill/>
              </a:ln>
              <a:solidFill>
                <a:schemeClr val="tx1"/>
              </a:solidFill>
              <a:effectLst/>
              <a:uLnTx/>
              <a:uFillTx/>
              <a:latin typeface="+mj-lt"/>
              <a:ea typeface="+mj-ea"/>
              <a:cs typeface="2  Niki Border" pitchFamily="2" charset="-78"/>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5"/>
          <p:cNvSpPr>
            <a:spLocks noGrp="1"/>
          </p:cNvSpPr>
          <p:nvPr>
            <p:ph type="sldNum" sz="quarter" idx="12"/>
          </p:nvPr>
        </p:nvSpPr>
        <p:spPr>
          <a:noFill/>
        </p:spPr>
        <p:txBody>
          <a:bodyPr/>
          <a:lstStyle/>
          <a:p>
            <a:fld id="{3D372BDA-F718-4D6A-B2CA-39291824D012}" type="slidenum">
              <a:rPr lang="ar-SA"/>
              <a:pPr/>
              <a:t>24</a:t>
            </a:fld>
            <a:endParaRPr lang="en-US"/>
          </a:p>
        </p:txBody>
      </p:sp>
      <p:sp>
        <p:nvSpPr>
          <p:cNvPr id="10243" name="Rectangle 2"/>
          <p:cNvSpPr>
            <a:spLocks noGrp="1" noChangeArrowheads="1"/>
          </p:cNvSpPr>
          <p:nvPr>
            <p:ph type="title"/>
          </p:nvPr>
        </p:nvSpPr>
        <p:spPr>
          <a:xfrm>
            <a:off x="383931" y="549276"/>
            <a:ext cx="8376138" cy="1514475"/>
          </a:xfrm>
        </p:spPr>
        <p:txBody>
          <a:bodyPr/>
          <a:lstStyle/>
          <a:p>
            <a:pPr algn="ctr" rtl="1" eaLnBrk="1" hangingPunct="1"/>
            <a:r>
              <a:rPr lang="ar-SA" sz="6600" b="1" dirty="0" smtClean="0">
                <a:solidFill>
                  <a:srgbClr val="752B37"/>
                </a:solidFill>
                <a:latin typeface="Farnaz" pitchFamily="2" charset="-78"/>
                <a:cs typeface="Mitra Bold Mazar" pitchFamily="2" charset="-78"/>
              </a:rPr>
              <a:t>شيوه ها</a:t>
            </a:r>
            <a:r>
              <a:rPr lang="fa-IR" sz="6600" b="1" dirty="0" smtClean="0">
                <a:solidFill>
                  <a:srgbClr val="752B37"/>
                </a:solidFill>
                <a:latin typeface="Farnaz" pitchFamily="2" charset="-78"/>
                <a:cs typeface="Mitra Bold Mazar" pitchFamily="2" charset="-78"/>
              </a:rPr>
              <a:t>ی</a:t>
            </a:r>
            <a:r>
              <a:rPr lang="ar-SA" sz="6600" b="1" dirty="0" smtClean="0">
                <a:solidFill>
                  <a:srgbClr val="752B37"/>
                </a:solidFill>
                <a:latin typeface="Farnaz" pitchFamily="2" charset="-78"/>
                <a:cs typeface="Mitra Bold Mazar" pitchFamily="2" charset="-78"/>
              </a:rPr>
              <a:t> </a:t>
            </a:r>
            <a:r>
              <a:rPr lang="ar-SA" sz="6600" b="1" dirty="0" smtClean="0">
                <a:solidFill>
                  <a:srgbClr val="752B37"/>
                </a:solidFill>
                <a:latin typeface="Farnaz" pitchFamily="2" charset="-78"/>
                <a:cs typeface="Mitra Bold Mazar" pitchFamily="2" charset="-78"/>
              </a:rPr>
              <a:t>ارز</a:t>
            </a:r>
            <a:r>
              <a:rPr lang="fa-IR" sz="6600" b="1" dirty="0" smtClean="0">
                <a:solidFill>
                  <a:srgbClr val="752B37"/>
                </a:solidFill>
                <a:latin typeface="Farnaz" pitchFamily="2" charset="-78"/>
                <a:cs typeface="Mitra Bold Mazar" pitchFamily="2" charset="-78"/>
              </a:rPr>
              <a:t>ش</a:t>
            </a:r>
            <a:r>
              <a:rPr lang="ar-SA" sz="6600" b="1" dirty="0" smtClean="0">
                <a:solidFill>
                  <a:srgbClr val="752B37"/>
                </a:solidFill>
                <a:latin typeface="Farnaz" pitchFamily="2" charset="-78"/>
                <a:cs typeface="Mitra Bold Mazar" pitchFamily="2" charset="-78"/>
              </a:rPr>
              <a:t>ياب</a:t>
            </a:r>
            <a:r>
              <a:rPr lang="fa-IR" sz="6600" b="1" dirty="0" smtClean="0">
                <a:solidFill>
                  <a:srgbClr val="752B37"/>
                </a:solidFill>
                <a:latin typeface="Farnaz" pitchFamily="2" charset="-78"/>
                <a:cs typeface="Mitra Bold Mazar" pitchFamily="2" charset="-78"/>
              </a:rPr>
              <a:t>ی</a:t>
            </a:r>
            <a:r>
              <a:rPr lang="ar-SA" sz="6600" b="1" dirty="0" smtClean="0">
                <a:solidFill>
                  <a:srgbClr val="752B37"/>
                </a:solidFill>
                <a:latin typeface="Farnaz" pitchFamily="2" charset="-78"/>
                <a:cs typeface="Mitra Bold Mazar" pitchFamily="2" charset="-78"/>
              </a:rPr>
              <a:t> عملكرد</a:t>
            </a:r>
            <a:endParaRPr lang="en-US" sz="6600" b="1" dirty="0" smtClean="0">
              <a:solidFill>
                <a:srgbClr val="752B37"/>
              </a:solidFill>
              <a:latin typeface="Farnaz" pitchFamily="2" charset="-78"/>
              <a:cs typeface="Mitra Bold Mazar" pitchFamily="2" charset="-78"/>
            </a:endParaRPr>
          </a:p>
        </p:txBody>
      </p:sp>
      <p:sp>
        <p:nvSpPr>
          <p:cNvPr id="80899" name="Rectangle 3"/>
          <p:cNvSpPr>
            <a:spLocks noGrp="1" noChangeArrowheads="1"/>
          </p:cNvSpPr>
          <p:nvPr>
            <p:ph type="body" idx="1"/>
          </p:nvPr>
        </p:nvSpPr>
        <p:spPr>
          <a:xfrm>
            <a:off x="492370" y="2062164"/>
            <a:ext cx="8267700" cy="3959124"/>
          </a:xfrm>
        </p:spPr>
        <p:txBody>
          <a:bodyPr>
            <a:normAutofit lnSpcReduction="10000"/>
          </a:bodyPr>
          <a:lstStyle/>
          <a:p>
            <a:pPr algn="r" rtl="1" eaLnBrk="1" hangingPunct="1">
              <a:buFontTx/>
              <a:buChar char="•"/>
            </a:pPr>
            <a:r>
              <a:rPr lang="ar-SA" b="1" dirty="0" smtClean="0">
                <a:solidFill>
                  <a:srgbClr val="333399"/>
                </a:solidFill>
                <a:cs typeface="Mitra Bold Mazar" pitchFamily="2" charset="-78"/>
              </a:rPr>
              <a:t>بر مبناي اجزاء فرايند</a:t>
            </a:r>
            <a:r>
              <a:rPr lang="en-US" b="1" dirty="0" smtClean="0">
                <a:solidFill>
                  <a:srgbClr val="333399"/>
                </a:solidFill>
                <a:cs typeface="Mitra Bold Mazar" pitchFamily="2" charset="-78"/>
              </a:rPr>
              <a:t>:</a:t>
            </a:r>
            <a:endParaRPr lang="ar-SA" b="1" dirty="0" smtClean="0">
              <a:solidFill>
                <a:srgbClr val="333399"/>
              </a:solidFill>
              <a:cs typeface="Mitra Bold Mazar" pitchFamily="2" charset="-78"/>
            </a:endParaRPr>
          </a:p>
          <a:p>
            <a:pPr eaLnBrk="1" hangingPunct="1">
              <a:buFontTx/>
              <a:buNone/>
            </a:pPr>
            <a:r>
              <a:rPr lang="ar-SA" b="1" dirty="0" smtClean="0">
                <a:cs typeface="Mitra Bold Mazar" pitchFamily="2" charset="-78"/>
              </a:rPr>
              <a:t> </a:t>
            </a:r>
            <a:r>
              <a:rPr lang="en-US" b="1" dirty="0" smtClean="0">
                <a:solidFill>
                  <a:schemeClr val="tx2"/>
                </a:solidFill>
                <a:cs typeface="Mitra Bold Mazar" pitchFamily="2" charset="-78"/>
              </a:rPr>
              <a:t>Input - Process - </a:t>
            </a:r>
            <a:r>
              <a:rPr lang="en-US" b="1" dirty="0" smtClean="0">
                <a:solidFill>
                  <a:srgbClr val="FF0000"/>
                </a:solidFill>
                <a:cs typeface="Mitra Bold Mazar" pitchFamily="2" charset="-78"/>
              </a:rPr>
              <a:t>Output</a:t>
            </a:r>
          </a:p>
          <a:p>
            <a:pPr algn="r" rtl="1" eaLnBrk="1" hangingPunct="1">
              <a:buFontTx/>
              <a:buChar char="•"/>
            </a:pPr>
            <a:r>
              <a:rPr lang="ar-SA" b="1" dirty="0" smtClean="0">
                <a:solidFill>
                  <a:srgbClr val="333399"/>
                </a:solidFill>
                <a:cs typeface="Mitra Bold Mazar" pitchFamily="2" charset="-78"/>
              </a:rPr>
              <a:t>بر مبنا</a:t>
            </a:r>
            <a:r>
              <a:rPr lang="fa-IR" b="1" dirty="0" smtClean="0">
                <a:solidFill>
                  <a:srgbClr val="333399"/>
                </a:solidFill>
                <a:cs typeface="Mitra Bold Mazar" pitchFamily="2" charset="-78"/>
              </a:rPr>
              <a:t>ی</a:t>
            </a:r>
            <a:r>
              <a:rPr lang="ar-SA" b="1" dirty="0" smtClean="0">
                <a:solidFill>
                  <a:srgbClr val="333399"/>
                </a:solidFill>
                <a:cs typeface="Mitra Bold Mazar" pitchFamily="2" charset="-78"/>
              </a:rPr>
              <a:t> عامل ارزياب</a:t>
            </a:r>
            <a:r>
              <a:rPr lang="fa-IR" b="1" dirty="0" smtClean="0">
                <a:solidFill>
                  <a:srgbClr val="333399"/>
                </a:solidFill>
                <a:cs typeface="Mitra Bold Mazar" pitchFamily="2" charset="-78"/>
              </a:rPr>
              <a:t>ی</a:t>
            </a:r>
            <a:r>
              <a:rPr lang="ar-SA" b="1" dirty="0" smtClean="0">
                <a:solidFill>
                  <a:srgbClr val="333399"/>
                </a:solidFill>
                <a:cs typeface="Mitra Bold Mazar" pitchFamily="2" charset="-78"/>
              </a:rPr>
              <a:t> كننده:</a:t>
            </a:r>
          </a:p>
          <a:p>
            <a:pPr eaLnBrk="1" hangingPunct="1">
              <a:buFontTx/>
              <a:buNone/>
            </a:pPr>
            <a:r>
              <a:rPr lang="ar-SA" b="1" dirty="0" smtClean="0">
                <a:cs typeface="Mitra Bold Mazar" pitchFamily="2" charset="-78"/>
              </a:rPr>
              <a:t> </a:t>
            </a:r>
            <a:r>
              <a:rPr lang="en-US" b="1" dirty="0" smtClean="0">
                <a:solidFill>
                  <a:srgbClr val="FF0000"/>
                </a:solidFill>
                <a:cs typeface="Mitra Bold Mazar" pitchFamily="2" charset="-78"/>
              </a:rPr>
              <a:t>Internal</a:t>
            </a:r>
            <a:r>
              <a:rPr lang="en-US" b="1" dirty="0" smtClean="0">
                <a:solidFill>
                  <a:schemeClr val="tx2"/>
                </a:solidFill>
                <a:cs typeface="Mitra Bold Mazar" pitchFamily="2" charset="-78"/>
              </a:rPr>
              <a:t> - External - Independent</a:t>
            </a:r>
          </a:p>
          <a:p>
            <a:pPr algn="r" rtl="1" eaLnBrk="1" hangingPunct="1">
              <a:buFontTx/>
              <a:buChar char="•"/>
            </a:pPr>
            <a:r>
              <a:rPr lang="ar-SA" b="1" dirty="0" smtClean="0">
                <a:solidFill>
                  <a:srgbClr val="333399"/>
                </a:solidFill>
                <a:cs typeface="Mitra Bold Mazar" pitchFamily="2" charset="-78"/>
              </a:rPr>
              <a:t>بر مبنا</a:t>
            </a:r>
            <a:r>
              <a:rPr lang="fa-IR" b="1" dirty="0" smtClean="0">
                <a:solidFill>
                  <a:srgbClr val="333399"/>
                </a:solidFill>
                <a:cs typeface="Mitra Bold Mazar" pitchFamily="2" charset="-78"/>
              </a:rPr>
              <a:t>ی</a:t>
            </a:r>
            <a:r>
              <a:rPr lang="ar-SA" b="1" dirty="0" smtClean="0">
                <a:solidFill>
                  <a:srgbClr val="333399"/>
                </a:solidFill>
                <a:cs typeface="Mitra Bold Mazar" pitchFamily="2" charset="-78"/>
              </a:rPr>
              <a:t> هدف ارزياب</a:t>
            </a:r>
            <a:r>
              <a:rPr lang="fa-IR" b="1" dirty="0" smtClean="0">
                <a:solidFill>
                  <a:srgbClr val="333399"/>
                </a:solidFill>
                <a:cs typeface="Mitra Bold Mazar" pitchFamily="2" charset="-78"/>
              </a:rPr>
              <a:t>ی</a:t>
            </a:r>
            <a:r>
              <a:rPr lang="ar-SA" b="1" dirty="0" smtClean="0">
                <a:solidFill>
                  <a:srgbClr val="333399"/>
                </a:solidFill>
                <a:cs typeface="Mitra Bold Mazar" pitchFamily="2" charset="-78"/>
              </a:rPr>
              <a:t>:</a:t>
            </a:r>
          </a:p>
          <a:p>
            <a:pPr eaLnBrk="1" hangingPunct="1">
              <a:buFontTx/>
              <a:buNone/>
            </a:pPr>
            <a:r>
              <a:rPr lang="en-US" b="1" dirty="0" smtClean="0">
                <a:cs typeface="Mitra Bold Mazar" pitchFamily="2" charset="-78"/>
              </a:rPr>
              <a:t> </a:t>
            </a:r>
            <a:r>
              <a:rPr lang="en-US" b="1" dirty="0" smtClean="0">
                <a:solidFill>
                  <a:srgbClr val="FF0000"/>
                </a:solidFill>
                <a:cs typeface="Mitra Bold Mazar" pitchFamily="2" charset="-78"/>
              </a:rPr>
              <a:t>Efficiency</a:t>
            </a:r>
            <a:r>
              <a:rPr lang="en-US" b="1" dirty="0" smtClean="0">
                <a:solidFill>
                  <a:schemeClr val="tx2"/>
                </a:solidFill>
                <a:cs typeface="Mitra Bold Mazar" pitchFamily="2" charset="-78"/>
              </a:rPr>
              <a:t> - Effectiveness - Quality </a:t>
            </a:r>
            <a:r>
              <a:rPr lang="en-US" b="1" dirty="0" smtClean="0">
                <a:solidFill>
                  <a:schemeClr val="tx2"/>
                </a:solidFill>
                <a:latin typeface="Times New Roman" pitchFamily="18" charset="0"/>
                <a:cs typeface="Mitra Bold Mazar" pitchFamily="2" charset="-78"/>
              </a:rPr>
              <a:t>–</a:t>
            </a:r>
            <a:r>
              <a:rPr lang="en-US" b="1" dirty="0" smtClean="0">
                <a:solidFill>
                  <a:schemeClr val="tx2"/>
                </a:solidFill>
                <a:cs typeface="Mitra Bold Mazar" pitchFamily="2" charset="-78"/>
              </a:rPr>
              <a:t>Equity</a:t>
            </a:r>
          </a:p>
          <a:p>
            <a:pPr algn="r" rtl="1" eaLnBrk="1" hangingPunct="1">
              <a:buFontTx/>
              <a:buChar char="•"/>
            </a:pPr>
            <a:r>
              <a:rPr lang="ar-SA" b="1" dirty="0" smtClean="0">
                <a:solidFill>
                  <a:srgbClr val="333399"/>
                </a:solidFill>
                <a:cs typeface="Mitra Bold Mazar" pitchFamily="2" charset="-78"/>
              </a:rPr>
              <a:t>تركيبي</a:t>
            </a:r>
            <a:endParaRPr lang="ar-SA" sz="28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80899">
                                            <p:txEl>
                                              <p:pRg st="0" end="0"/>
                                            </p:txEl>
                                          </p:spTgt>
                                        </p:tgtEl>
                                        <p:attrNameLst>
                                          <p:attrName>style.visibility</p:attrName>
                                        </p:attrNameLst>
                                      </p:cBhvr>
                                      <p:to>
                                        <p:strVal val="visible"/>
                                      </p:to>
                                    </p:set>
                                    <p:anim calcmode="lin" valueType="num">
                                      <p:cBhvr>
                                        <p:cTn id="7" dur="1000" fill="hold"/>
                                        <p:tgtEl>
                                          <p:spTgt spid="80899">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8089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80899">
                                            <p:txEl>
                                              <p:pRg st="0" end="0"/>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80899">
                                            <p:txEl>
                                              <p:pRg st="1" end="1"/>
                                            </p:txEl>
                                          </p:spTgt>
                                        </p:tgtEl>
                                        <p:attrNameLst>
                                          <p:attrName>style.visibility</p:attrName>
                                        </p:attrNameLst>
                                      </p:cBhvr>
                                      <p:to>
                                        <p:strVal val="visible"/>
                                      </p:to>
                                    </p:set>
                                    <p:anim calcmode="lin" valueType="num">
                                      <p:cBhvr>
                                        <p:cTn id="12" dur="1000" fill="hold"/>
                                        <p:tgtEl>
                                          <p:spTgt spid="80899">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80899">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80899">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80899">
                                            <p:txEl>
                                              <p:pRg st="2" end="2"/>
                                            </p:txEl>
                                          </p:spTgt>
                                        </p:tgtEl>
                                        <p:attrNameLst>
                                          <p:attrName>style.visibility</p:attrName>
                                        </p:attrNameLst>
                                      </p:cBhvr>
                                      <p:to>
                                        <p:strVal val="visible"/>
                                      </p:to>
                                    </p:set>
                                    <p:anim calcmode="lin" valueType="num">
                                      <p:cBhvr>
                                        <p:cTn id="19" dur="1000" fill="hold"/>
                                        <p:tgtEl>
                                          <p:spTgt spid="80899">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80899">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80899">
                                            <p:txEl>
                                              <p:pRg st="2" end="2"/>
                                            </p:txEl>
                                          </p:spTgt>
                                        </p:tgtEl>
                                      </p:cBhvr>
                                    </p:animEffect>
                                  </p:childTnLst>
                                </p:cTn>
                              </p:par>
                              <p:par>
                                <p:cTn id="22" presetID="55" presetClass="entr" presetSubtype="0" fill="hold" nodeType="withEffect">
                                  <p:stCondLst>
                                    <p:cond delay="0"/>
                                  </p:stCondLst>
                                  <p:childTnLst>
                                    <p:set>
                                      <p:cBhvr>
                                        <p:cTn id="23" dur="1" fill="hold">
                                          <p:stCondLst>
                                            <p:cond delay="0"/>
                                          </p:stCondLst>
                                        </p:cTn>
                                        <p:tgtEl>
                                          <p:spTgt spid="80899">
                                            <p:txEl>
                                              <p:pRg st="3" end="3"/>
                                            </p:txEl>
                                          </p:spTgt>
                                        </p:tgtEl>
                                        <p:attrNameLst>
                                          <p:attrName>style.visibility</p:attrName>
                                        </p:attrNameLst>
                                      </p:cBhvr>
                                      <p:to>
                                        <p:strVal val="visible"/>
                                      </p:to>
                                    </p:set>
                                    <p:anim calcmode="lin" valueType="num">
                                      <p:cBhvr>
                                        <p:cTn id="24" dur="1000" fill="hold"/>
                                        <p:tgtEl>
                                          <p:spTgt spid="80899">
                                            <p:txEl>
                                              <p:pRg st="3" end="3"/>
                                            </p:txEl>
                                          </p:spTgt>
                                        </p:tgtEl>
                                        <p:attrNameLst>
                                          <p:attrName>ppt_w</p:attrName>
                                        </p:attrNameLst>
                                      </p:cBhvr>
                                      <p:tavLst>
                                        <p:tav tm="0">
                                          <p:val>
                                            <p:strVal val="#ppt_w*0.70"/>
                                          </p:val>
                                        </p:tav>
                                        <p:tav tm="100000">
                                          <p:val>
                                            <p:strVal val="#ppt_w"/>
                                          </p:val>
                                        </p:tav>
                                      </p:tavLst>
                                    </p:anim>
                                    <p:anim calcmode="lin" valueType="num">
                                      <p:cBhvr>
                                        <p:cTn id="25" dur="1000" fill="hold"/>
                                        <p:tgtEl>
                                          <p:spTgt spid="80899">
                                            <p:txEl>
                                              <p:pRg st="3" end="3"/>
                                            </p:txEl>
                                          </p:spTgt>
                                        </p:tgtEl>
                                        <p:attrNameLst>
                                          <p:attrName>ppt_h</p:attrName>
                                        </p:attrNameLst>
                                      </p:cBhvr>
                                      <p:tavLst>
                                        <p:tav tm="0">
                                          <p:val>
                                            <p:strVal val="#ppt_h"/>
                                          </p:val>
                                        </p:tav>
                                        <p:tav tm="100000">
                                          <p:val>
                                            <p:strVal val="#ppt_h"/>
                                          </p:val>
                                        </p:tav>
                                      </p:tavLst>
                                    </p:anim>
                                    <p:animEffect transition="in" filter="fade">
                                      <p:cBhvr>
                                        <p:cTn id="26" dur="1000"/>
                                        <p:tgtEl>
                                          <p:spTgt spid="80899">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nodeType="clickEffect">
                                  <p:stCondLst>
                                    <p:cond delay="0"/>
                                  </p:stCondLst>
                                  <p:childTnLst>
                                    <p:set>
                                      <p:cBhvr>
                                        <p:cTn id="30" dur="1" fill="hold">
                                          <p:stCondLst>
                                            <p:cond delay="0"/>
                                          </p:stCondLst>
                                        </p:cTn>
                                        <p:tgtEl>
                                          <p:spTgt spid="80899">
                                            <p:txEl>
                                              <p:pRg st="4" end="4"/>
                                            </p:txEl>
                                          </p:spTgt>
                                        </p:tgtEl>
                                        <p:attrNameLst>
                                          <p:attrName>style.visibility</p:attrName>
                                        </p:attrNameLst>
                                      </p:cBhvr>
                                      <p:to>
                                        <p:strVal val="visible"/>
                                      </p:to>
                                    </p:set>
                                    <p:anim calcmode="lin" valueType="num">
                                      <p:cBhvr>
                                        <p:cTn id="31" dur="1000" fill="hold"/>
                                        <p:tgtEl>
                                          <p:spTgt spid="80899">
                                            <p:txEl>
                                              <p:pRg st="4" end="4"/>
                                            </p:txEl>
                                          </p:spTgt>
                                        </p:tgtEl>
                                        <p:attrNameLst>
                                          <p:attrName>ppt_w</p:attrName>
                                        </p:attrNameLst>
                                      </p:cBhvr>
                                      <p:tavLst>
                                        <p:tav tm="0">
                                          <p:val>
                                            <p:strVal val="#ppt_w*0.70"/>
                                          </p:val>
                                        </p:tav>
                                        <p:tav tm="100000">
                                          <p:val>
                                            <p:strVal val="#ppt_w"/>
                                          </p:val>
                                        </p:tav>
                                      </p:tavLst>
                                    </p:anim>
                                    <p:anim calcmode="lin" valueType="num">
                                      <p:cBhvr>
                                        <p:cTn id="32" dur="1000" fill="hold"/>
                                        <p:tgtEl>
                                          <p:spTgt spid="80899">
                                            <p:txEl>
                                              <p:pRg st="4" end="4"/>
                                            </p:txEl>
                                          </p:spTgt>
                                        </p:tgtEl>
                                        <p:attrNameLst>
                                          <p:attrName>ppt_h</p:attrName>
                                        </p:attrNameLst>
                                      </p:cBhvr>
                                      <p:tavLst>
                                        <p:tav tm="0">
                                          <p:val>
                                            <p:strVal val="#ppt_h"/>
                                          </p:val>
                                        </p:tav>
                                        <p:tav tm="100000">
                                          <p:val>
                                            <p:strVal val="#ppt_h"/>
                                          </p:val>
                                        </p:tav>
                                      </p:tavLst>
                                    </p:anim>
                                    <p:animEffect transition="in" filter="fade">
                                      <p:cBhvr>
                                        <p:cTn id="33" dur="1000"/>
                                        <p:tgtEl>
                                          <p:spTgt spid="80899">
                                            <p:txEl>
                                              <p:pRg st="4" end="4"/>
                                            </p:txEl>
                                          </p:spTgt>
                                        </p:tgtEl>
                                      </p:cBhvr>
                                    </p:animEffect>
                                  </p:childTnLst>
                                </p:cTn>
                              </p:par>
                              <p:par>
                                <p:cTn id="34" presetID="55" presetClass="entr" presetSubtype="0" fill="hold" nodeType="withEffect">
                                  <p:stCondLst>
                                    <p:cond delay="0"/>
                                  </p:stCondLst>
                                  <p:childTnLst>
                                    <p:set>
                                      <p:cBhvr>
                                        <p:cTn id="35" dur="1" fill="hold">
                                          <p:stCondLst>
                                            <p:cond delay="0"/>
                                          </p:stCondLst>
                                        </p:cTn>
                                        <p:tgtEl>
                                          <p:spTgt spid="80899">
                                            <p:txEl>
                                              <p:pRg st="5" end="5"/>
                                            </p:txEl>
                                          </p:spTgt>
                                        </p:tgtEl>
                                        <p:attrNameLst>
                                          <p:attrName>style.visibility</p:attrName>
                                        </p:attrNameLst>
                                      </p:cBhvr>
                                      <p:to>
                                        <p:strVal val="visible"/>
                                      </p:to>
                                    </p:set>
                                    <p:anim calcmode="lin" valueType="num">
                                      <p:cBhvr>
                                        <p:cTn id="36" dur="1000" fill="hold"/>
                                        <p:tgtEl>
                                          <p:spTgt spid="80899">
                                            <p:txEl>
                                              <p:pRg st="5" end="5"/>
                                            </p:txEl>
                                          </p:spTgt>
                                        </p:tgtEl>
                                        <p:attrNameLst>
                                          <p:attrName>ppt_w</p:attrName>
                                        </p:attrNameLst>
                                      </p:cBhvr>
                                      <p:tavLst>
                                        <p:tav tm="0">
                                          <p:val>
                                            <p:strVal val="#ppt_w*0.70"/>
                                          </p:val>
                                        </p:tav>
                                        <p:tav tm="100000">
                                          <p:val>
                                            <p:strVal val="#ppt_w"/>
                                          </p:val>
                                        </p:tav>
                                      </p:tavLst>
                                    </p:anim>
                                    <p:anim calcmode="lin" valueType="num">
                                      <p:cBhvr>
                                        <p:cTn id="37" dur="1000" fill="hold"/>
                                        <p:tgtEl>
                                          <p:spTgt spid="80899">
                                            <p:txEl>
                                              <p:pRg st="5" end="5"/>
                                            </p:txEl>
                                          </p:spTgt>
                                        </p:tgtEl>
                                        <p:attrNameLst>
                                          <p:attrName>ppt_h</p:attrName>
                                        </p:attrNameLst>
                                      </p:cBhvr>
                                      <p:tavLst>
                                        <p:tav tm="0">
                                          <p:val>
                                            <p:strVal val="#ppt_h"/>
                                          </p:val>
                                        </p:tav>
                                        <p:tav tm="100000">
                                          <p:val>
                                            <p:strVal val="#ppt_h"/>
                                          </p:val>
                                        </p:tav>
                                      </p:tavLst>
                                    </p:anim>
                                    <p:animEffect transition="in" filter="fade">
                                      <p:cBhvr>
                                        <p:cTn id="38" dur="1000"/>
                                        <p:tgtEl>
                                          <p:spTgt spid="80899">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5" presetClass="entr" presetSubtype="0" fill="hold" nodeType="clickEffect">
                                  <p:stCondLst>
                                    <p:cond delay="0"/>
                                  </p:stCondLst>
                                  <p:childTnLst>
                                    <p:set>
                                      <p:cBhvr>
                                        <p:cTn id="42" dur="1" fill="hold">
                                          <p:stCondLst>
                                            <p:cond delay="0"/>
                                          </p:stCondLst>
                                        </p:cTn>
                                        <p:tgtEl>
                                          <p:spTgt spid="80899">
                                            <p:txEl>
                                              <p:pRg st="6" end="6"/>
                                            </p:txEl>
                                          </p:spTgt>
                                        </p:tgtEl>
                                        <p:attrNameLst>
                                          <p:attrName>style.visibility</p:attrName>
                                        </p:attrNameLst>
                                      </p:cBhvr>
                                      <p:to>
                                        <p:strVal val="visible"/>
                                      </p:to>
                                    </p:set>
                                    <p:anim calcmode="lin" valueType="num">
                                      <p:cBhvr>
                                        <p:cTn id="43" dur="1000" fill="hold"/>
                                        <p:tgtEl>
                                          <p:spTgt spid="80899">
                                            <p:txEl>
                                              <p:pRg st="6" end="6"/>
                                            </p:txEl>
                                          </p:spTgt>
                                        </p:tgtEl>
                                        <p:attrNameLst>
                                          <p:attrName>ppt_w</p:attrName>
                                        </p:attrNameLst>
                                      </p:cBhvr>
                                      <p:tavLst>
                                        <p:tav tm="0">
                                          <p:val>
                                            <p:strVal val="#ppt_w*0.70"/>
                                          </p:val>
                                        </p:tav>
                                        <p:tav tm="100000">
                                          <p:val>
                                            <p:strVal val="#ppt_w"/>
                                          </p:val>
                                        </p:tav>
                                      </p:tavLst>
                                    </p:anim>
                                    <p:anim calcmode="lin" valueType="num">
                                      <p:cBhvr>
                                        <p:cTn id="44" dur="1000" fill="hold"/>
                                        <p:tgtEl>
                                          <p:spTgt spid="80899">
                                            <p:txEl>
                                              <p:pRg st="6" end="6"/>
                                            </p:txEl>
                                          </p:spTgt>
                                        </p:tgtEl>
                                        <p:attrNameLst>
                                          <p:attrName>ppt_h</p:attrName>
                                        </p:attrNameLst>
                                      </p:cBhvr>
                                      <p:tavLst>
                                        <p:tav tm="0">
                                          <p:val>
                                            <p:strVal val="#ppt_h"/>
                                          </p:val>
                                        </p:tav>
                                        <p:tav tm="100000">
                                          <p:val>
                                            <p:strVal val="#ppt_h"/>
                                          </p:val>
                                        </p:tav>
                                      </p:tavLst>
                                    </p:anim>
                                    <p:animEffect transition="in" filter="fade">
                                      <p:cBhvr>
                                        <p:cTn id="45" dur="1000"/>
                                        <p:tgtEl>
                                          <p:spTgt spid="808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sp>
        <p:nvSpPr>
          <p:cNvPr id="4" name="Rectangle 2"/>
          <p:cNvSpPr txBox="1">
            <a:spLocks noGrp="1" noChangeArrowheads="1"/>
          </p:cNvSpPr>
          <p:nvPr>
            <p:ph type="ctrTitle"/>
          </p:nvPr>
        </p:nvSpPr>
        <p:spPr>
          <a:xfrm>
            <a:off x="611560" y="764704"/>
            <a:ext cx="7772400" cy="1470025"/>
          </a:xfrm>
          <a:prstGeom prst="rect">
            <a:avLst/>
          </a:prstGeom>
        </p:spPr>
        <p:txBody>
          <a:bodyPr vert="horz" lIns="91440" tIns="45720" rIns="91440" bIns="45720" rtlCol="0" anchor="ctr">
            <a:normAutofit fontScale="9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600" b="1" i="0" u="none" strike="noStrike" kern="1200" cap="none" spc="0" normalizeH="0" baseline="0" noProof="0" dirty="0" smtClean="0">
                <a:ln>
                  <a:noFill/>
                </a:ln>
                <a:solidFill>
                  <a:srgbClr val="752B37"/>
                </a:solidFill>
                <a:effectLst/>
                <a:uLnTx/>
                <a:uFillTx/>
                <a:latin typeface="Farnaz" pitchFamily="2" charset="-78"/>
                <a:ea typeface="+mj-ea"/>
                <a:cs typeface="Mitra Bold Mazar" pitchFamily="2" charset="-78"/>
              </a:rPr>
              <a:t>در گروه آموزشی شما با تاکید بر کدام</a:t>
            </a:r>
            <a:r>
              <a:rPr kumimoji="0" lang="fa-IR" sz="6600" b="1" i="0" u="none" strike="noStrike" kern="1200" cap="none" spc="0" normalizeH="0" noProof="0" dirty="0" smtClean="0">
                <a:ln>
                  <a:noFill/>
                </a:ln>
                <a:solidFill>
                  <a:srgbClr val="752B37"/>
                </a:solidFill>
                <a:effectLst/>
                <a:uLnTx/>
                <a:uFillTx/>
                <a:latin typeface="Farnaz" pitchFamily="2" charset="-78"/>
                <a:ea typeface="+mj-ea"/>
                <a:cs typeface="Mitra Bold Mazar" pitchFamily="2" charset="-78"/>
              </a:rPr>
              <a:t> شیوه ارزشیابی </a:t>
            </a:r>
            <a:r>
              <a:rPr kumimoji="0" lang="ar-SA" sz="6600" b="1" i="0" u="none" strike="noStrike" kern="1200" cap="none" spc="0" normalizeH="0" baseline="0" noProof="0" dirty="0" smtClean="0">
                <a:ln>
                  <a:noFill/>
                </a:ln>
                <a:solidFill>
                  <a:srgbClr val="752B37"/>
                </a:solidFill>
                <a:effectLst/>
                <a:uLnTx/>
                <a:uFillTx/>
                <a:latin typeface="Farnaz" pitchFamily="2" charset="-78"/>
                <a:ea typeface="+mj-ea"/>
                <a:cs typeface="Mitra Bold Mazar" pitchFamily="2" charset="-78"/>
              </a:rPr>
              <a:t>عملكرد</a:t>
            </a:r>
            <a:r>
              <a:rPr kumimoji="0" lang="fa-IR" sz="6600" b="1" i="0" u="none" strike="noStrike" kern="1200" cap="none" spc="0" normalizeH="0" baseline="0" noProof="0" dirty="0" smtClean="0">
                <a:ln>
                  <a:noFill/>
                </a:ln>
                <a:solidFill>
                  <a:srgbClr val="752B37"/>
                </a:solidFill>
                <a:effectLst/>
                <a:uLnTx/>
                <a:uFillTx/>
                <a:latin typeface="Farnaz" pitchFamily="2" charset="-78"/>
                <a:ea typeface="+mj-ea"/>
                <a:cs typeface="Mitra Bold Mazar" pitchFamily="2" charset="-78"/>
              </a:rPr>
              <a:t>صورت می گیرد؟</a:t>
            </a:r>
            <a:endParaRPr kumimoji="0" lang="en-US" sz="6600" b="1" i="0" u="none" strike="noStrike" kern="1200" cap="none" spc="0" normalizeH="0" baseline="0" noProof="0" dirty="0" smtClean="0">
              <a:ln>
                <a:noFill/>
              </a:ln>
              <a:solidFill>
                <a:srgbClr val="752B37"/>
              </a:solidFill>
              <a:effectLst/>
              <a:uLnTx/>
              <a:uFillTx/>
              <a:latin typeface="Farnaz" pitchFamily="2" charset="-78"/>
              <a:ea typeface="+mj-ea"/>
              <a:cs typeface="Mitra Bold Mazar" pitchFamily="2" charset="-78"/>
            </a:endParaRPr>
          </a:p>
        </p:txBody>
      </p:sp>
      <p:pic>
        <p:nvPicPr>
          <p:cNvPr id="63490" name="Picture 2" descr="D:\Users\Seven\Pictures\Powerpoint symbols\New folder\1206576288878508735yves_guillou_question.svg.med.png"/>
          <p:cNvPicPr>
            <a:picLocks noChangeAspect="1" noChangeArrowheads="1"/>
          </p:cNvPicPr>
          <p:nvPr/>
        </p:nvPicPr>
        <p:blipFill>
          <a:blip r:embed="rId2" cstate="print"/>
          <a:srcRect/>
          <a:stretch>
            <a:fillRect/>
          </a:stretch>
        </p:blipFill>
        <p:spPr bwMode="auto">
          <a:xfrm>
            <a:off x="3203848" y="2019299"/>
            <a:ext cx="2025377" cy="4344287"/>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684213" y="692150"/>
            <a:ext cx="7127875" cy="5637213"/>
          </a:xfrm>
        </p:spPr>
        <p:txBody>
          <a:bodyPr>
            <a:normAutofit/>
          </a:bodyPr>
          <a:lstStyle/>
          <a:p>
            <a:pPr algn="r" eaLnBrk="1" hangingPunct="1">
              <a:defRPr/>
            </a:pPr>
            <a:r>
              <a:rPr lang="ar-SA" sz="2800" dirty="0" smtClean="0">
                <a:solidFill>
                  <a:srgbClr val="002060"/>
                </a:solidFill>
                <a:cs typeface="B Koodak" pitchFamily="2" charset="-78"/>
              </a:rPr>
              <a:t>دلايل اصلي نياز </a:t>
            </a:r>
            <a:r>
              <a:rPr lang="fa-IR" sz="2800" dirty="0" smtClean="0">
                <a:solidFill>
                  <a:srgbClr val="002060"/>
                </a:solidFill>
                <a:cs typeface="B Koodak" pitchFamily="2" charset="-78"/>
              </a:rPr>
              <a:t>گروه آموزشی </a:t>
            </a:r>
            <a:r>
              <a:rPr lang="ar-SA" sz="2800" dirty="0" smtClean="0">
                <a:solidFill>
                  <a:srgbClr val="002060"/>
                </a:solidFill>
                <a:cs typeface="B Koodak" pitchFamily="2" charset="-78"/>
              </a:rPr>
              <a:t>به انجام ارز</a:t>
            </a:r>
            <a:r>
              <a:rPr lang="fa-IR" sz="2800" dirty="0" smtClean="0">
                <a:solidFill>
                  <a:srgbClr val="002060"/>
                </a:solidFill>
                <a:cs typeface="B Koodak" pitchFamily="2" charset="-78"/>
              </a:rPr>
              <a:t>ش</a:t>
            </a:r>
            <a:r>
              <a:rPr lang="ar-SA" sz="2800" dirty="0" smtClean="0">
                <a:solidFill>
                  <a:srgbClr val="002060"/>
                </a:solidFill>
                <a:cs typeface="B Koodak" pitchFamily="2" charset="-78"/>
              </a:rPr>
              <a:t>يابي عملکرد </a:t>
            </a:r>
            <a:r>
              <a:rPr lang="fa-IR" sz="2800" dirty="0" smtClean="0">
                <a:solidFill>
                  <a:srgbClr val="002060"/>
                </a:solidFill>
                <a:cs typeface="B Koodak" pitchFamily="2" charset="-78"/>
              </a:rPr>
              <a:t>اعضای هیئت علمی </a:t>
            </a:r>
            <a:r>
              <a:rPr lang="ar-SA" sz="2800" dirty="0" smtClean="0">
                <a:solidFill>
                  <a:srgbClr val="002060"/>
                </a:solidFill>
                <a:cs typeface="B Koodak" pitchFamily="2" charset="-78"/>
              </a:rPr>
              <a:t>عبارتند از</a:t>
            </a:r>
            <a:r>
              <a:rPr lang="fa-IR" sz="2800" dirty="0" smtClean="0">
                <a:solidFill>
                  <a:srgbClr val="002060"/>
                </a:solidFill>
                <a:cs typeface="B Koodak" pitchFamily="2" charset="-78"/>
              </a:rPr>
              <a:t>:</a:t>
            </a:r>
            <a:endParaRPr lang="en-US" sz="2800" dirty="0" smtClean="0">
              <a:solidFill>
                <a:srgbClr val="002060"/>
              </a:solidFill>
              <a:cs typeface="B Koodak" pitchFamily="2" charset="-78"/>
            </a:endParaRPr>
          </a:p>
          <a:p>
            <a:pPr algn="r" eaLnBrk="1" hangingPunct="1">
              <a:defRPr/>
            </a:pPr>
            <a:r>
              <a:rPr lang="fa-IR" sz="2800" dirty="0" smtClean="0">
                <a:solidFill>
                  <a:srgbClr val="002060"/>
                </a:solidFill>
                <a:cs typeface="B Koodak" pitchFamily="2" charset="-78"/>
              </a:rPr>
              <a:t>1.تکثیر </a:t>
            </a:r>
            <a:r>
              <a:rPr lang="ar-SA" sz="2800" dirty="0" smtClean="0">
                <a:solidFill>
                  <a:srgbClr val="002060"/>
                </a:solidFill>
                <a:cs typeface="B Koodak" pitchFamily="2" charset="-78"/>
              </a:rPr>
              <a:t>عملکردهاي مطلوب و </a:t>
            </a:r>
            <a:r>
              <a:rPr lang="fa-IR" sz="2800" dirty="0" smtClean="0">
                <a:solidFill>
                  <a:srgbClr val="002060"/>
                </a:solidFill>
                <a:cs typeface="B Koodak" pitchFamily="2" charset="-78"/>
              </a:rPr>
              <a:t>پیشگیری</a:t>
            </a:r>
            <a:r>
              <a:rPr lang="ar-SA" sz="2800" dirty="0" smtClean="0">
                <a:solidFill>
                  <a:srgbClr val="002060"/>
                </a:solidFill>
                <a:cs typeface="B Koodak" pitchFamily="2" charset="-78"/>
              </a:rPr>
              <a:t> از عملکردهاي</a:t>
            </a:r>
            <a:r>
              <a:rPr lang="fa-IR" sz="2800" dirty="0" smtClean="0">
                <a:solidFill>
                  <a:srgbClr val="002060"/>
                </a:solidFill>
                <a:cs typeface="B Koodak" pitchFamily="2" charset="-78"/>
              </a:rPr>
              <a:t> نامطلوب</a:t>
            </a:r>
            <a:endParaRPr lang="en-US" sz="2800" dirty="0" smtClean="0">
              <a:solidFill>
                <a:srgbClr val="002060"/>
              </a:solidFill>
              <a:cs typeface="B Koodak" pitchFamily="2" charset="-78"/>
            </a:endParaRPr>
          </a:p>
          <a:p>
            <a:pPr algn="r" eaLnBrk="1" hangingPunct="1">
              <a:defRPr/>
            </a:pPr>
            <a:r>
              <a:rPr lang="fa-IR" sz="2800" dirty="0" smtClean="0">
                <a:solidFill>
                  <a:srgbClr val="002060"/>
                </a:solidFill>
                <a:cs typeface="B Koodak" pitchFamily="2" charset="-78"/>
              </a:rPr>
              <a:t>2.</a:t>
            </a:r>
            <a:r>
              <a:rPr lang="ar-SA" sz="2800" dirty="0" smtClean="0">
                <a:solidFill>
                  <a:srgbClr val="002060"/>
                </a:solidFill>
                <a:cs typeface="B Koodak" pitchFamily="2" charset="-78"/>
              </a:rPr>
              <a:t>پاسخ به اين </a:t>
            </a:r>
            <a:r>
              <a:rPr lang="fa-IR" sz="2800" dirty="0" smtClean="0">
                <a:solidFill>
                  <a:srgbClr val="002060"/>
                </a:solidFill>
                <a:cs typeface="B Koodak" pitchFamily="2" charset="-78"/>
              </a:rPr>
              <a:t>حق</a:t>
            </a:r>
            <a:r>
              <a:rPr lang="ar-SA" sz="2800" dirty="0" smtClean="0">
                <a:solidFill>
                  <a:srgbClr val="002060"/>
                </a:solidFill>
                <a:cs typeface="B Koodak" pitchFamily="2" charset="-78"/>
              </a:rPr>
              <a:t> </a:t>
            </a:r>
            <a:r>
              <a:rPr lang="fa-IR" sz="2800" dirty="0" smtClean="0">
                <a:solidFill>
                  <a:srgbClr val="002060"/>
                </a:solidFill>
                <a:cs typeface="B Koodak" pitchFamily="2" charset="-78"/>
              </a:rPr>
              <a:t>عضو </a:t>
            </a:r>
            <a:r>
              <a:rPr lang="ar-SA" sz="2800" dirty="0" smtClean="0">
                <a:solidFill>
                  <a:srgbClr val="002060"/>
                </a:solidFill>
                <a:cs typeface="B Koodak" pitchFamily="2" charset="-78"/>
              </a:rPr>
              <a:t>که </a:t>
            </a:r>
            <a:r>
              <a:rPr lang="ar-SA" sz="2800" dirty="0" smtClean="0">
                <a:solidFill>
                  <a:srgbClr val="002060"/>
                </a:solidFill>
                <a:latin typeface="Arial"/>
                <a:cs typeface="B Koodak" pitchFamily="2" charset="-78"/>
              </a:rPr>
              <a:t>«</a:t>
            </a:r>
            <a:r>
              <a:rPr lang="fa-IR" sz="2800" dirty="0" smtClean="0">
                <a:solidFill>
                  <a:srgbClr val="002060"/>
                </a:solidFill>
                <a:cs typeface="B Koodak" pitchFamily="2" charset="-78"/>
              </a:rPr>
              <a:t>باید</a:t>
            </a:r>
            <a:r>
              <a:rPr lang="ar-SA" sz="2800" dirty="0" smtClean="0">
                <a:solidFill>
                  <a:srgbClr val="002060"/>
                </a:solidFill>
                <a:cs typeface="B Koodak" pitchFamily="2" charset="-78"/>
              </a:rPr>
              <a:t> از نظرات </a:t>
            </a:r>
            <a:r>
              <a:rPr lang="fa-IR" sz="2800" dirty="0" smtClean="0">
                <a:solidFill>
                  <a:srgbClr val="002060"/>
                </a:solidFill>
                <a:cs typeface="B Koodak" pitchFamily="2" charset="-78"/>
              </a:rPr>
              <a:t>مدیر </a:t>
            </a:r>
            <a:r>
              <a:rPr lang="ar-SA" sz="2800" dirty="0" smtClean="0">
                <a:solidFill>
                  <a:srgbClr val="002060"/>
                </a:solidFill>
                <a:cs typeface="B Koodak" pitchFamily="2" charset="-78"/>
              </a:rPr>
              <a:t>در مورد عملکرد خود مطلع باشد</a:t>
            </a:r>
            <a:r>
              <a:rPr lang="fa-IR" sz="2800" dirty="0" smtClean="0">
                <a:solidFill>
                  <a:srgbClr val="002060"/>
                </a:solidFill>
                <a:latin typeface="Arial"/>
                <a:cs typeface="B Koodak" pitchFamily="2" charset="-78"/>
              </a:rPr>
              <a:t>»</a:t>
            </a:r>
            <a:endParaRPr lang="fa-IR" sz="2800" dirty="0" smtClean="0">
              <a:solidFill>
                <a:srgbClr val="002060"/>
              </a:solidFill>
              <a:cs typeface="B Koodak" pitchFamily="2" charset="-78"/>
            </a:endParaRPr>
          </a:p>
          <a:p>
            <a:pPr algn="r" eaLnBrk="1" hangingPunct="1">
              <a:defRPr/>
            </a:pPr>
            <a:r>
              <a:rPr lang="fa-IR" sz="2800" dirty="0" smtClean="0">
                <a:solidFill>
                  <a:srgbClr val="002060"/>
                </a:solidFill>
                <a:cs typeface="B Koodak" pitchFamily="2" charset="-78"/>
              </a:rPr>
              <a:t>3.</a:t>
            </a:r>
            <a:r>
              <a:rPr lang="ar-SA" sz="2800" dirty="0" smtClean="0">
                <a:solidFill>
                  <a:srgbClr val="002060"/>
                </a:solidFill>
                <a:cs typeface="B Koodak" pitchFamily="2" charset="-78"/>
              </a:rPr>
              <a:t>شناسايي </a:t>
            </a:r>
            <a:r>
              <a:rPr lang="fa-IR" sz="2800" dirty="0" smtClean="0">
                <a:solidFill>
                  <a:srgbClr val="002060"/>
                </a:solidFill>
                <a:cs typeface="B Koodak" pitchFamily="2" charset="-78"/>
              </a:rPr>
              <a:t>اعضایی </a:t>
            </a:r>
            <a:r>
              <a:rPr lang="ar-SA" sz="2800" dirty="0" smtClean="0">
                <a:solidFill>
                  <a:srgbClr val="002060"/>
                </a:solidFill>
                <a:cs typeface="B Koodak" pitchFamily="2" charset="-78"/>
              </a:rPr>
              <a:t>که قابليت ارتقاء</a:t>
            </a:r>
            <a:r>
              <a:rPr lang="fa-IR" sz="2800" dirty="0" smtClean="0">
                <a:solidFill>
                  <a:srgbClr val="002060"/>
                </a:solidFill>
                <a:cs typeface="B Koodak" pitchFamily="2" charset="-78"/>
              </a:rPr>
              <a:t>، تبدیل وضع یا سایر امتیازات را</a:t>
            </a:r>
            <a:r>
              <a:rPr lang="ar-SA" sz="2800" dirty="0" smtClean="0">
                <a:solidFill>
                  <a:srgbClr val="002060"/>
                </a:solidFill>
                <a:cs typeface="B Koodak" pitchFamily="2" charset="-78"/>
              </a:rPr>
              <a:t> دارند</a:t>
            </a:r>
            <a:endParaRPr lang="fa-IR" sz="2800" dirty="0" smtClean="0">
              <a:solidFill>
                <a:srgbClr val="002060"/>
              </a:solidFill>
              <a:cs typeface="B Koodak" pitchFamily="2" charset="-78"/>
            </a:endParaRPr>
          </a:p>
          <a:p>
            <a:pPr algn="r">
              <a:defRPr/>
            </a:pPr>
            <a:r>
              <a:rPr lang="fa-IR" sz="2800" dirty="0" smtClean="0">
                <a:solidFill>
                  <a:srgbClr val="002060"/>
                </a:solidFill>
                <a:cs typeface="B Koodak" pitchFamily="2" charset="-78"/>
              </a:rPr>
              <a:t>4.</a:t>
            </a:r>
            <a:r>
              <a:rPr lang="ar-SA" sz="2800" dirty="0" smtClean="0">
                <a:solidFill>
                  <a:srgbClr val="002060"/>
                </a:solidFill>
                <a:cs typeface="B Koodak" pitchFamily="2" charset="-78"/>
              </a:rPr>
              <a:t>نياز سنجي آموزشي </a:t>
            </a:r>
            <a:r>
              <a:rPr lang="fa-IR" sz="2800" dirty="0">
                <a:solidFill>
                  <a:srgbClr val="002060"/>
                </a:solidFill>
                <a:cs typeface="B Koodak" pitchFamily="2" charset="-78"/>
              </a:rPr>
              <a:t>اعضای هیئت علمی </a:t>
            </a:r>
            <a:r>
              <a:rPr lang="ar-SA" sz="2800" dirty="0" smtClean="0">
                <a:solidFill>
                  <a:srgbClr val="002060"/>
                </a:solidFill>
                <a:cs typeface="B Koodak" pitchFamily="2" charset="-78"/>
              </a:rPr>
              <a:t>که جهت ارتقاء يا جبران کاستي</a:t>
            </a:r>
            <a:r>
              <a:rPr lang="ar-SA" sz="2800" dirty="0" smtClean="0">
                <a:solidFill>
                  <a:srgbClr val="002060"/>
                </a:solidFill>
              </a:rPr>
              <a:t>‌</a:t>
            </a:r>
            <a:r>
              <a:rPr lang="ar-SA" sz="2800" dirty="0" smtClean="0">
                <a:solidFill>
                  <a:srgbClr val="002060"/>
                </a:solidFill>
                <a:cs typeface="B Koodak" pitchFamily="2" charset="-78"/>
              </a:rPr>
              <a:t>ها نياز به آموزش دارند</a:t>
            </a:r>
            <a:endParaRPr lang="fa-IR" sz="2800" dirty="0" smtClean="0">
              <a:solidFill>
                <a:srgbClr val="002060"/>
              </a:solidFill>
              <a:cs typeface="B Koodak" pitchFamily="2" charset="-78"/>
            </a:endParaRPr>
          </a:p>
          <a:p>
            <a:pPr algn="r" eaLnBrk="1" hangingPunct="1">
              <a:defRPr/>
            </a:pPr>
            <a:r>
              <a:rPr lang="fa-IR" sz="2800" dirty="0" smtClean="0">
                <a:solidFill>
                  <a:srgbClr val="002060"/>
                </a:solidFill>
                <a:cs typeface="B Koodak" pitchFamily="2" charset="-78"/>
              </a:rPr>
              <a:t>5.</a:t>
            </a:r>
            <a:r>
              <a:rPr lang="ar-SA" sz="2800" dirty="0" smtClean="0">
                <a:solidFill>
                  <a:srgbClr val="002060"/>
                </a:solidFill>
                <a:cs typeface="B Koodak" pitchFamily="2" charset="-78"/>
              </a:rPr>
              <a:t>امکان بازنگري </a:t>
            </a:r>
            <a:r>
              <a:rPr lang="fa-IR" sz="2800" dirty="0" smtClean="0">
                <a:solidFill>
                  <a:srgbClr val="002060"/>
                </a:solidFill>
                <a:cs typeface="B Koodak" pitchFamily="2" charset="-78"/>
              </a:rPr>
              <a:t>در وظایف و شرایط احراز</a:t>
            </a:r>
            <a:endParaRPr lang="en-US" sz="2800" dirty="0" smtClean="0">
              <a:solidFill>
                <a:srgbClr val="002060"/>
              </a:solidFill>
              <a:cs typeface="B Koodak"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fade">
                                      <p:cBhvr>
                                        <p:cTn id="7" dur="2000"/>
                                        <p:tgtEl>
                                          <p:spTgt spid="20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51">
                                            <p:txEl>
                                              <p:pRg st="1" end="1"/>
                                            </p:txEl>
                                          </p:spTgt>
                                        </p:tgtEl>
                                        <p:attrNameLst>
                                          <p:attrName>style.visibility</p:attrName>
                                        </p:attrNameLst>
                                      </p:cBhvr>
                                      <p:to>
                                        <p:strVal val="visible"/>
                                      </p:to>
                                    </p:set>
                                    <p:animEffect transition="in" filter="fade">
                                      <p:cBhvr>
                                        <p:cTn id="12" dur="2000"/>
                                        <p:tgtEl>
                                          <p:spTgt spid="205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51">
                                            <p:txEl>
                                              <p:pRg st="2" end="2"/>
                                            </p:txEl>
                                          </p:spTgt>
                                        </p:tgtEl>
                                        <p:attrNameLst>
                                          <p:attrName>style.visibility</p:attrName>
                                        </p:attrNameLst>
                                      </p:cBhvr>
                                      <p:to>
                                        <p:strVal val="visible"/>
                                      </p:to>
                                    </p:set>
                                    <p:animEffect transition="in" filter="fade">
                                      <p:cBhvr>
                                        <p:cTn id="17" dur="2000"/>
                                        <p:tgtEl>
                                          <p:spTgt spid="205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51">
                                            <p:txEl>
                                              <p:pRg st="3" end="3"/>
                                            </p:txEl>
                                          </p:spTgt>
                                        </p:tgtEl>
                                        <p:attrNameLst>
                                          <p:attrName>style.visibility</p:attrName>
                                        </p:attrNameLst>
                                      </p:cBhvr>
                                      <p:to>
                                        <p:strVal val="visible"/>
                                      </p:to>
                                    </p:set>
                                    <p:animEffect transition="in" filter="fade">
                                      <p:cBhvr>
                                        <p:cTn id="22" dur="2000"/>
                                        <p:tgtEl>
                                          <p:spTgt spid="205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51">
                                            <p:txEl>
                                              <p:pRg st="4" end="4"/>
                                            </p:txEl>
                                          </p:spTgt>
                                        </p:tgtEl>
                                        <p:attrNameLst>
                                          <p:attrName>style.visibility</p:attrName>
                                        </p:attrNameLst>
                                      </p:cBhvr>
                                      <p:to>
                                        <p:strVal val="visible"/>
                                      </p:to>
                                    </p:set>
                                    <p:animEffect transition="in" filter="fade">
                                      <p:cBhvr>
                                        <p:cTn id="27" dur="2000"/>
                                        <p:tgtEl>
                                          <p:spTgt spid="205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51">
                                            <p:txEl>
                                              <p:pRg st="5" end="5"/>
                                            </p:txEl>
                                          </p:spTgt>
                                        </p:tgtEl>
                                        <p:attrNameLst>
                                          <p:attrName>style.visibility</p:attrName>
                                        </p:attrNameLst>
                                      </p:cBhvr>
                                      <p:to>
                                        <p:strVal val="visible"/>
                                      </p:to>
                                    </p:set>
                                    <p:animEffect transition="in" filter="fade">
                                      <p:cBhvr>
                                        <p:cTn id="32" dur="2000"/>
                                        <p:tgtEl>
                                          <p:spTgt spid="205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468313" y="692150"/>
            <a:ext cx="8229600" cy="5905202"/>
          </a:xfrm>
        </p:spPr>
        <p:txBody>
          <a:bodyPr>
            <a:normAutofit/>
          </a:bodyPr>
          <a:lstStyle/>
          <a:p>
            <a:pPr algn="ctr" eaLnBrk="1" hangingPunct="1">
              <a:lnSpc>
                <a:spcPct val="80000"/>
              </a:lnSpc>
              <a:buFont typeface="Wingdings" pitchFamily="2" charset="2"/>
              <a:buNone/>
              <a:defRPr/>
            </a:pPr>
            <a:r>
              <a:rPr lang="fa-IR" sz="4000" b="1" dirty="0" smtClean="0">
                <a:solidFill>
                  <a:schemeClr val="folHlink"/>
                </a:solidFill>
                <a:cs typeface="B Koodak" pitchFamily="2" charset="-78"/>
              </a:rPr>
              <a:t>نکات مهم در</a:t>
            </a:r>
            <a:r>
              <a:rPr lang="ar-SA" sz="4000" b="1" dirty="0" smtClean="0">
                <a:solidFill>
                  <a:schemeClr val="folHlink"/>
                </a:solidFill>
                <a:cs typeface="B Koodak" pitchFamily="2" charset="-78"/>
              </a:rPr>
              <a:t> ارز</a:t>
            </a:r>
            <a:r>
              <a:rPr lang="fa-IR" sz="4000" b="1" dirty="0" smtClean="0">
                <a:solidFill>
                  <a:schemeClr val="folHlink"/>
                </a:solidFill>
                <a:cs typeface="B Koodak" pitchFamily="2" charset="-78"/>
              </a:rPr>
              <a:t>ش</a:t>
            </a:r>
            <a:r>
              <a:rPr lang="ar-SA" sz="4000" b="1" dirty="0" smtClean="0">
                <a:solidFill>
                  <a:schemeClr val="folHlink"/>
                </a:solidFill>
                <a:cs typeface="B Koodak" pitchFamily="2" charset="-78"/>
              </a:rPr>
              <a:t>يابي عملکرد</a:t>
            </a:r>
            <a:endParaRPr lang="en-US" sz="4000" b="1" dirty="0" smtClean="0">
              <a:solidFill>
                <a:schemeClr val="folHlink"/>
              </a:solidFill>
              <a:cs typeface="B Koodak" pitchFamily="2" charset="-78"/>
            </a:endParaRPr>
          </a:p>
          <a:p>
            <a:pPr algn="r" rtl="1" eaLnBrk="1" hangingPunct="1">
              <a:lnSpc>
                <a:spcPct val="80000"/>
              </a:lnSpc>
              <a:buFont typeface="Wingdings" pitchFamily="2" charset="2"/>
              <a:buNone/>
              <a:defRPr/>
            </a:pPr>
            <a:endParaRPr lang="en-US" sz="4000" b="1" dirty="0" smtClean="0">
              <a:solidFill>
                <a:srgbClr val="002060"/>
              </a:solidFill>
              <a:cs typeface="B Koodak" pitchFamily="2" charset="-78"/>
            </a:endParaRPr>
          </a:p>
          <a:p>
            <a:pPr algn="r" rtl="1" eaLnBrk="1" hangingPunct="1">
              <a:lnSpc>
                <a:spcPct val="80000"/>
              </a:lnSpc>
              <a:defRPr/>
            </a:pPr>
            <a:r>
              <a:rPr lang="ar-SA" sz="2400" dirty="0" smtClean="0">
                <a:solidFill>
                  <a:srgbClr val="002060"/>
                </a:solidFill>
                <a:cs typeface="B Koodak" pitchFamily="2" charset="-78"/>
              </a:rPr>
              <a:t>جهت حصول اطمينان از انجام مطلوب ارز</a:t>
            </a:r>
            <a:r>
              <a:rPr lang="fa-IR" sz="2400" dirty="0" smtClean="0">
                <a:solidFill>
                  <a:srgbClr val="002060"/>
                </a:solidFill>
                <a:cs typeface="B Koodak" pitchFamily="2" charset="-78"/>
              </a:rPr>
              <a:t>ش</a:t>
            </a:r>
            <a:r>
              <a:rPr lang="ar-SA" sz="2400" dirty="0" smtClean="0">
                <a:solidFill>
                  <a:srgbClr val="002060"/>
                </a:solidFill>
                <a:cs typeface="B Koodak" pitchFamily="2" charset="-78"/>
              </a:rPr>
              <a:t>يابي بايد</a:t>
            </a:r>
            <a:r>
              <a:rPr lang="en-US" sz="2400" dirty="0" smtClean="0">
                <a:solidFill>
                  <a:srgbClr val="002060"/>
                </a:solidFill>
                <a:cs typeface="B Koodak" pitchFamily="2" charset="-78"/>
              </a:rPr>
              <a:t>:</a:t>
            </a:r>
            <a:endParaRPr lang="fa-IR" sz="2400" dirty="0" smtClean="0">
              <a:solidFill>
                <a:srgbClr val="002060"/>
              </a:solidFill>
              <a:cs typeface="B Koodak" pitchFamily="2" charset="-78"/>
            </a:endParaRPr>
          </a:p>
          <a:p>
            <a:pPr algn="r" rtl="1" eaLnBrk="1" hangingPunct="1">
              <a:lnSpc>
                <a:spcPct val="80000"/>
              </a:lnSpc>
              <a:defRPr/>
            </a:pPr>
            <a:endParaRPr lang="en-US" sz="2400" dirty="0" smtClean="0">
              <a:solidFill>
                <a:srgbClr val="002060"/>
              </a:solidFill>
              <a:cs typeface="B Koodak" pitchFamily="2" charset="-78"/>
            </a:endParaRPr>
          </a:p>
          <a:p>
            <a:pPr algn="r" rtl="1">
              <a:lnSpc>
                <a:spcPct val="80000"/>
              </a:lnSpc>
              <a:defRPr/>
            </a:pPr>
            <a:r>
              <a:rPr lang="ar-SA" sz="2400" dirty="0" smtClean="0">
                <a:solidFill>
                  <a:srgbClr val="002060"/>
                </a:solidFill>
                <a:cs typeface="B Koodak" pitchFamily="2" charset="-78"/>
              </a:rPr>
              <a:t>مطمئن </a:t>
            </a:r>
            <a:r>
              <a:rPr lang="fa-IR" sz="2400" dirty="0" smtClean="0">
                <a:solidFill>
                  <a:srgbClr val="002060"/>
                </a:solidFill>
                <a:cs typeface="B Koodak" pitchFamily="2" charset="-78"/>
              </a:rPr>
              <a:t>شو</a:t>
            </a:r>
            <a:r>
              <a:rPr lang="ar-SA" sz="2400" dirty="0" smtClean="0">
                <a:solidFill>
                  <a:srgbClr val="002060"/>
                </a:solidFill>
                <a:cs typeface="B Koodak" pitchFamily="2" charset="-78"/>
              </a:rPr>
              <a:t>يد که </a:t>
            </a:r>
            <a:r>
              <a:rPr lang="fa-IR" sz="2400" dirty="0">
                <a:solidFill>
                  <a:srgbClr val="002060"/>
                </a:solidFill>
                <a:cs typeface="B Koodak" pitchFamily="2" charset="-78"/>
              </a:rPr>
              <a:t>اعضای هیئت علمی </a:t>
            </a:r>
            <a:r>
              <a:rPr lang="ar-SA" sz="2400" dirty="0" smtClean="0">
                <a:solidFill>
                  <a:srgbClr val="002060"/>
                </a:solidFill>
                <a:cs typeface="B Koodak" pitchFamily="2" charset="-78"/>
              </a:rPr>
              <a:t>از </a:t>
            </a:r>
            <a:r>
              <a:rPr lang="ar-SA" sz="2400" dirty="0" smtClean="0">
                <a:solidFill>
                  <a:srgbClr val="FF0000"/>
                </a:solidFill>
                <a:cs typeface="B Koodak" pitchFamily="2" charset="-78"/>
              </a:rPr>
              <a:t>شرح وظايف محوله </a:t>
            </a:r>
            <a:r>
              <a:rPr lang="ar-SA" sz="2400" dirty="0" smtClean="0">
                <a:solidFill>
                  <a:srgbClr val="002060"/>
                </a:solidFill>
                <a:cs typeface="B Koodak" pitchFamily="2" charset="-78"/>
              </a:rPr>
              <a:t>مطلع </a:t>
            </a:r>
            <a:r>
              <a:rPr lang="fa-IR" sz="2400" dirty="0" smtClean="0">
                <a:solidFill>
                  <a:srgbClr val="002060"/>
                </a:solidFill>
                <a:cs typeface="B Koodak" pitchFamily="2" charset="-78"/>
              </a:rPr>
              <a:t>هستند</a:t>
            </a:r>
            <a:r>
              <a:rPr lang="ar-SA" sz="2400" dirty="0" smtClean="0">
                <a:solidFill>
                  <a:srgbClr val="002060"/>
                </a:solidFill>
                <a:cs typeface="B Koodak" pitchFamily="2" charset="-78"/>
              </a:rPr>
              <a:t>. به اين منظور بايد شرح وظايف </a:t>
            </a:r>
            <a:r>
              <a:rPr lang="fa-IR" sz="2400" dirty="0" smtClean="0">
                <a:solidFill>
                  <a:srgbClr val="002060"/>
                </a:solidFill>
                <a:cs typeface="B Koodak" pitchFamily="2" charset="-78"/>
              </a:rPr>
              <a:t>آنان </a:t>
            </a:r>
            <a:r>
              <a:rPr lang="ar-SA" sz="2400" dirty="0" smtClean="0">
                <a:solidFill>
                  <a:srgbClr val="002060"/>
                </a:solidFill>
                <a:cs typeface="B Koodak" pitchFamily="2" charset="-78"/>
              </a:rPr>
              <a:t>قبلاً تهيه شده و در اختيار قرار گرفته باشد</a:t>
            </a:r>
            <a:r>
              <a:rPr lang="en-US" sz="2400" dirty="0" smtClean="0">
                <a:solidFill>
                  <a:srgbClr val="002060"/>
                </a:solidFill>
                <a:cs typeface="B Koodak" pitchFamily="2" charset="-78"/>
              </a:rPr>
              <a:t>.</a:t>
            </a:r>
          </a:p>
          <a:p>
            <a:pPr algn="r" rtl="1">
              <a:lnSpc>
                <a:spcPct val="80000"/>
              </a:lnSpc>
              <a:defRPr/>
            </a:pPr>
            <a:r>
              <a:rPr lang="ar-SA" sz="2400" dirty="0" smtClean="0">
                <a:solidFill>
                  <a:srgbClr val="002060"/>
                </a:solidFill>
                <a:cs typeface="B Koodak" pitchFamily="2" charset="-78"/>
              </a:rPr>
              <a:t>نتايج </a:t>
            </a:r>
            <a:r>
              <a:rPr lang="ar-SA" sz="2400" dirty="0" smtClean="0">
                <a:solidFill>
                  <a:srgbClr val="FF0000"/>
                </a:solidFill>
                <a:cs typeface="B Koodak" pitchFamily="2" charset="-78"/>
              </a:rPr>
              <a:t>ارز</a:t>
            </a:r>
            <a:r>
              <a:rPr lang="fa-IR" sz="2400" dirty="0" smtClean="0">
                <a:solidFill>
                  <a:srgbClr val="FF0000"/>
                </a:solidFill>
                <a:cs typeface="B Koodak" pitchFamily="2" charset="-78"/>
              </a:rPr>
              <a:t>ش</a:t>
            </a:r>
            <a:r>
              <a:rPr lang="ar-SA" sz="2400" dirty="0" smtClean="0">
                <a:solidFill>
                  <a:srgbClr val="FF0000"/>
                </a:solidFill>
                <a:cs typeface="B Koodak" pitchFamily="2" charset="-78"/>
              </a:rPr>
              <a:t>يابي</a:t>
            </a:r>
            <a:r>
              <a:rPr lang="ar-SA" sz="2400" dirty="0" smtClean="0">
                <a:solidFill>
                  <a:srgbClr val="FF0000"/>
                </a:solidFill>
              </a:rPr>
              <a:t>‌</a:t>
            </a:r>
            <a:r>
              <a:rPr lang="ar-SA" sz="2400" dirty="0" smtClean="0">
                <a:solidFill>
                  <a:srgbClr val="FF0000"/>
                </a:solidFill>
                <a:cs typeface="B Koodak" pitchFamily="2" charset="-78"/>
              </a:rPr>
              <a:t>هاي قبلي </a:t>
            </a:r>
            <a:r>
              <a:rPr lang="ar-SA" sz="2400" dirty="0" smtClean="0">
                <a:solidFill>
                  <a:srgbClr val="002060"/>
                </a:solidFill>
                <a:cs typeface="B Koodak" pitchFamily="2" charset="-78"/>
              </a:rPr>
              <a:t>به اطلاع </a:t>
            </a:r>
            <a:r>
              <a:rPr lang="fa-IR" sz="2400" dirty="0">
                <a:solidFill>
                  <a:srgbClr val="002060"/>
                </a:solidFill>
                <a:cs typeface="B Koodak" pitchFamily="2" charset="-78"/>
              </a:rPr>
              <a:t>اعضای هیئت علمی </a:t>
            </a:r>
            <a:r>
              <a:rPr lang="ar-SA" sz="2400" dirty="0" smtClean="0">
                <a:solidFill>
                  <a:srgbClr val="002060"/>
                </a:solidFill>
                <a:cs typeface="B Koodak" pitchFamily="2" charset="-78"/>
              </a:rPr>
              <a:t>رسيده باشد تا آنها از </a:t>
            </a:r>
            <a:r>
              <a:rPr lang="fa-IR" sz="2400" dirty="0" smtClean="0">
                <a:solidFill>
                  <a:srgbClr val="002060"/>
                </a:solidFill>
                <a:cs typeface="B Koodak" pitchFamily="2" charset="-78"/>
              </a:rPr>
              <a:t>خ</a:t>
            </a:r>
            <a:r>
              <a:rPr lang="ar-SA" sz="2400" dirty="0" smtClean="0">
                <a:solidFill>
                  <a:srgbClr val="002060"/>
                </a:solidFill>
                <a:cs typeface="B Koodak" pitchFamily="2" charset="-78"/>
              </a:rPr>
              <a:t>واست</a:t>
            </a:r>
            <a:r>
              <a:rPr lang="fa-IR" sz="2400" dirty="0" smtClean="0">
                <a:solidFill>
                  <a:srgbClr val="002060"/>
                </a:solidFill>
                <a:cs typeface="B Koodak" pitchFamily="2" charset="-78"/>
              </a:rPr>
              <a:t> </a:t>
            </a:r>
            <a:r>
              <a:rPr lang="ar-SA" sz="2400" dirty="0" smtClean="0">
                <a:solidFill>
                  <a:srgbClr val="002060"/>
                </a:solidFill>
                <a:cs typeface="B Koodak" pitchFamily="2" charset="-78"/>
              </a:rPr>
              <a:t>ها</a:t>
            </a:r>
            <a:r>
              <a:rPr lang="ar-SA" sz="2400" dirty="0" smtClean="0">
                <a:solidFill>
                  <a:srgbClr val="002060"/>
                </a:solidFill>
                <a:latin typeface="Arial"/>
                <a:cs typeface="B Koodak" pitchFamily="2" charset="-78"/>
              </a:rPr>
              <a:t>  و سياست</a:t>
            </a:r>
            <a:r>
              <a:rPr lang="ar-SA" sz="2400" dirty="0" smtClean="0">
                <a:solidFill>
                  <a:srgbClr val="002060"/>
                </a:solidFill>
              </a:rPr>
              <a:t>‌</a:t>
            </a:r>
            <a:r>
              <a:rPr lang="ar-SA" sz="2400" dirty="0" smtClean="0">
                <a:solidFill>
                  <a:srgbClr val="002060"/>
                </a:solidFill>
                <a:cs typeface="B Koodak" pitchFamily="2" charset="-78"/>
              </a:rPr>
              <a:t>هاي </a:t>
            </a:r>
            <a:r>
              <a:rPr lang="fa-IR" sz="2400" dirty="0" smtClean="0">
                <a:solidFill>
                  <a:srgbClr val="002060"/>
                </a:solidFill>
                <a:cs typeface="B Koodak" pitchFamily="2" charset="-78"/>
              </a:rPr>
              <a:t>گروه و مدیر گروه</a:t>
            </a:r>
            <a:r>
              <a:rPr lang="ar-SA" sz="2400" dirty="0" smtClean="0">
                <a:solidFill>
                  <a:srgbClr val="002060"/>
                </a:solidFill>
                <a:cs typeface="B Koodak" pitchFamily="2" charset="-78"/>
              </a:rPr>
              <a:t> مطلع باشند</a:t>
            </a:r>
            <a:r>
              <a:rPr lang="en-US" sz="2400" dirty="0" smtClean="0">
                <a:solidFill>
                  <a:srgbClr val="002060"/>
                </a:solidFill>
                <a:cs typeface="B Koodak" pitchFamily="2" charset="-78"/>
              </a:rPr>
              <a:t>.</a:t>
            </a:r>
          </a:p>
          <a:p>
            <a:pPr algn="r" rtl="1">
              <a:lnSpc>
                <a:spcPct val="80000"/>
              </a:lnSpc>
              <a:defRPr/>
            </a:pPr>
            <a:r>
              <a:rPr lang="ar-SA" sz="2400" dirty="0" smtClean="0">
                <a:solidFill>
                  <a:srgbClr val="FF0000"/>
                </a:solidFill>
                <a:cs typeface="B Koodak" pitchFamily="2" charset="-78"/>
              </a:rPr>
              <a:t>زمان کافي </a:t>
            </a:r>
            <a:r>
              <a:rPr lang="ar-SA" sz="2400" dirty="0" smtClean="0">
                <a:solidFill>
                  <a:srgbClr val="002060"/>
                </a:solidFill>
                <a:cs typeface="B Koodak" pitchFamily="2" charset="-78"/>
              </a:rPr>
              <a:t>بين ارز</a:t>
            </a:r>
            <a:r>
              <a:rPr lang="fa-IR" sz="2400" dirty="0" smtClean="0">
                <a:solidFill>
                  <a:srgbClr val="002060"/>
                </a:solidFill>
                <a:cs typeface="B Koodak" pitchFamily="2" charset="-78"/>
              </a:rPr>
              <a:t>ش</a:t>
            </a:r>
            <a:r>
              <a:rPr lang="ar-SA" sz="2400" dirty="0" smtClean="0">
                <a:solidFill>
                  <a:srgbClr val="002060"/>
                </a:solidFill>
                <a:cs typeface="B Koodak" pitchFamily="2" charset="-78"/>
              </a:rPr>
              <a:t>يابي</a:t>
            </a:r>
            <a:r>
              <a:rPr lang="ar-SA" sz="2400" dirty="0" smtClean="0">
                <a:solidFill>
                  <a:srgbClr val="002060"/>
                </a:solidFill>
              </a:rPr>
              <a:t>‌</a:t>
            </a:r>
            <a:r>
              <a:rPr lang="ar-SA" sz="2400" dirty="0" smtClean="0">
                <a:solidFill>
                  <a:srgbClr val="002060"/>
                </a:solidFill>
                <a:cs typeface="B Koodak" pitchFamily="2" charset="-78"/>
              </a:rPr>
              <a:t>هاي دوره</a:t>
            </a:r>
            <a:r>
              <a:rPr lang="ar-SA" sz="2400" dirty="0" smtClean="0">
                <a:solidFill>
                  <a:srgbClr val="002060"/>
                </a:solidFill>
              </a:rPr>
              <a:t>‌</a:t>
            </a:r>
            <a:r>
              <a:rPr lang="ar-SA" sz="2400" dirty="0" smtClean="0">
                <a:solidFill>
                  <a:srgbClr val="002060"/>
                </a:solidFill>
                <a:cs typeface="B Koodak" pitchFamily="2" charset="-78"/>
              </a:rPr>
              <a:t>اي رعايت </a:t>
            </a:r>
            <a:r>
              <a:rPr lang="fa-IR" sz="2400" dirty="0" smtClean="0">
                <a:solidFill>
                  <a:srgbClr val="002060"/>
                </a:solidFill>
                <a:cs typeface="B Koodak" pitchFamily="2" charset="-78"/>
              </a:rPr>
              <a:t>شود</a:t>
            </a:r>
            <a:r>
              <a:rPr lang="ar-SA" sz="2400" dirty="0" smtClean="0">
                <a:solidFill>
                  <a:srgbClr val="002060"/>
                </a:solidFill>
                <a:cs typeface="B Koodak" pitchFamily="2" charset="-78"/>
              </a:rPr>
              <a:t> تا </a:t>
            </a:r>
            <a:r>
              <a:rPr lang="fa-IR" sz="2400" dirty="0">
                <a:solidFill>
                  <a:srgbClr val="002060"/>
                </a:solidFill>
                <a:cs typeface="B Koodak" pitchFamily="2" charset="-78"/>
              </a:rPr>
              <a:t>اعضای هیئت علمی </a:t>
            </a:r>
            <a:r>
              <a:rPr lang="ar-SA" sz="2400" dirty="0" smtClean="0">
                <a:solidFill>
                  <a:srgbClr val="002060"/>
                </a:solidFill>
                <a:cs typeface="B Koodak" pitchFamily="2" charset="-78"/>
              </a:rPr>
              <a:t>فرصت کافي جهت </a:t>
            </a:r>
            <a:r>
              <a:rPr lang="fa-IR" sz="2400" dirty="0" smtClean="0">
                <a:solidFill>
                  <a:srgbClr val="002060"/>
                </a:solidFill>
                <a:cs typeface="B Koodak" pitchFamily="2" charset="-78"/>
              </a:rPr>
              <a:t>بهبود عملکرد </a:t>
            </a:r>
            <a:r>
              <a:rPr lang="ar-SA" sz="2400" dirty="0" smtClean="0">
                <a:solidFill>
                  <a:srgbClr val="002060"/>
                </a:solidFill>
                <a:cs typeface="B Koodak" pitchFamily="2" charset="-78"/>
              </a:rPr>
              <a:t>و اصلاح رويه</a:t>
            </a:r>
            <a:r>
              <a:rPr lang="ar-SA" sz="2400" dirty="0" smtClean="0">
                <a:solidFill>
                  <a:srgbClr val="002060"/>
                </a:solidFill>
              </a:rPr>
              <a:t>‌</a:t>
            </a:r>
            <a:r>
              <a:rPr lang="ar-SA" sz="2400" dirty="0" smtClean="0">
                <a:solidFill>
                  <a:srgbClr val="002060"/>
                </a:solidFill>
                <a:cs typeface="B Koodak" pitchFamily="2" charset="-78"/>
              </a:rPr>
              <a:t>هاي </a:t>
            </a:r>
            <a:r>
              <a:rPr lang="fa-IR" sz="2400" dirty="0" smtClean="0">
                <a:solidFill>
                  <a:srgbClr val="002060"/>
                </a:solidFill>
                <a:cs typeface="B Koodak" pitchFamily="2" charset="-78"/>
              </a:rPr>
              <a:t>غیر </a:t>
            </a:r>
            <a:r>
              <a:rPr lang="ar-SA" sz="2400" dirty="0" smtClean="0">
                <a:solidFill>
                  <a:srgbClr val="002060"/>
                </a:solidFill>
                <a:cs typeface="B Koodak" pitchFamily="2" charset="-78"/>
              </a:rPr>
              <a:t>منطبق قبلي داشته باشند</a:t>
            </a:r>
            <a:r>
              <a:rPr lang="en-US" sz="2400" dirty="0" smtClean="0">
                <a:solidFill>
                  <a:srgbClr val="002060"/>
                </a:solidFill>
                <a:cs typeface="B Koodak" pitchFamily="2" charset="-78"/>
              </a:rPr>
              <a:t>.</a:t>
            </a:r>
          </a:p>
          <a:p>
            <a:pPr algn="r" rtl="1">
              <a:lnSpc>
                <a:spcPct val="80000"/>
              </a:lnSpc>
              <a:defRPr/>
            </a:pPr>
            <a:r>
              <a:rPr lang="ar-SA" sz="2400" dirty="0" smtClean="0">
                <a:solidFill>
                  <a:srgbClr val="FF0000"/>
                </a:solidFill>
                <a:cs typeface="B Koodak" pitchFamily="2" charset="-78"/>
              </a:rPr>
              <a:t>معيارهاي </a:t>
            </a:r>
            <a:r>
              <a:rPr lang="fa-IR" sz="2400" dirty="0" smtClean="0">
                <a:solidFill>
                  <a:srgbClr val="FF0000"/>
                </a:solidFill>
                <a:cs typeface="B Koodak" pitchFamily="2" charset="-78"/>
              </a:rPr>
              <a:t>عینی </a:t>
            </a:r>
            <a:r>
              <a:rPr lang="ar-SA" sz="2400" dirty="0" smtClean="0">
                <a:solidFill>
                  <a:srgbClr val="002060"/>
                </a:solidFill>
                <a:cs typeface="B Koodak" pitchFamily="2" charset="-78"/>
              </a:rPr>
              <a:t>(مقداري) </a:t>
            </a:r>
            <a:r>
              <a:rPr lang="fa-IR" sz="2400" dirty="0" smtClean="0">
                <a:solidFill>
                  <a:srgbClr val="002060"/>
                </a:solidFill>
                <a:cs typeface="B Koodak" pitchFamily="2" charset="-78"/>
              </a:rPr>
              <a:t>برای ارزشیابی وجود داشته </a:t>
            </a:r>
            <a:r>
              <a:rPr lang="ar-SA" sz="2400" dirty="0" smtClean="0">
                <a:solidFill>
                  <a:srgbClr val="002060"/>
                </a:solidFill>
                <a:cs typeface="B Koodak" pitchFamily="2" charset="-78"/>
              </a:rPr>
              <a:t>باشد</a:t>
            </a:r>
            <a:r>
              <a:rPr lang="fa-IR" sz="2400" dirty="0" smtClean="0">
                <a:solidFill>
                  <a:srgbClr val="002060"/>
                </a:solidFill>
                <a:cs typeface="B Koodak" pitchFamily="2" charset="-78"/>
              </a:rPr>
              <a:t>.</a:t>
            </a:r>
          </a:p>
          <a:p>
            <a:pPr algn="r" rtl="1" eaLnBrk="1" hangingPunct="1">
              <a:lnSpc>
                <a:spcPct val="80000"/>
              </a:lnSpc>
              <a:defRPr/>
            </a:pPr>
            <a:endParaRPr lang="fa-IR" sz="2400" dirty="0" smtClean="0">
              <a:solidFill>
                <a:srgbClr val="002060"/>
              </a:solidFill>
              <a:cs typeface="B Koodak" pitchFamily="2" charset="-78"/>
            </a:endParaRPr>
          </a:p>
        </p:txBody>
      </p:sp>
      <p:pic>
        <p:nvPicPr>
          <p:cNvPr id="3" name="Picture 5" descr="BS00975_"/>
          <p:cNvPicPr>
            <a:picLocks noChangeAspect="1" noChangeArrowheads="1"/>
          </p:cNvPicPr>
          <p:nvPr/>
        </p:nvPicPr>
        <p:blipFill>
          <a:blip r:embed="rId2" cstate="print"/>
          <a:srcRect/>
          <a:stretch>
            <a:fillRect/>
          </a:stretch>
        </p:blipFill>
        <p:spPr bwMode="auto">
          <a:xfrm>
            <a:off x="971600" y="5013176"/>
            <a:ext cx="2471192" cy="152460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20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5">
                                            <p:txEl>
                                              <p:pRg st="2" end="2"/>
                                            </p:txEl>
                                          </p:spTgt>
                                        </p:tgtEl>
                                        <p:attrNameLst>
                                          <p:attrName>style.visibility</p:attrName>
                                        </p:attrNameLst>
                                      </p:cBhvr>
                                      <p:to>
                                        <p:strVal val="visible"/>
                                      </p:to>
                                    </p:set>
                                    <p:animEffect transition="in" filter="fade">
                                      <p:cBhvr>
                                        <p:cTn id="12" dur="2000"/>
                                        <p:tgtEl>
                                          <p:spTgt spid="307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5">
                                            <p:txEl>
                                              <p:pRg st="4" end="4"/>
                                            </p:txEl>
                                          </p:spTgt>
                                        </p:tgtEl>
                                        <p:attrNameLst>
                                          <p:attrName>style.visibility</p:attrName>
                                        </p:attrNameLst>
                                      </p:cBhvr>
                                      <p:to>
                                        <p:strVal val="visible"/>
                                      </p:to>
                                    </p:set>
                                    <p:animEffect transition="in" filter="fade">
                                      <p:cBhvr>
                                        <p:cTn id="17" dur="2000"/>
                                        <p:tgtEl>
                                          <p:spTgt spid="307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5">
                                            <p:txEl>
                                              <p:pRg st="5" end="5"/>
                                            </p:txEl>
                                          </p:spTgt>
                                        </p:tgtEl>
                                        <p:attrNameLst>
                                          <p:attrName>style.visibility</p:attrName>
                                        </p:attrNameLst>
                                      </p:cBhvr>
                                      <p:to>
                                        <p:strVal val="visible"/>
                                      </p:to>
                                    </p:set>
                                    <p:animEffect transition="in" filter="fade">
                                      <p:cBhvr>
                                        <p:cTn id="22" dur="2000"/>
                                        <p:tgtEl>
                                          <p:spTgt spid="3075">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5">
                                            <p:txEl>
                                              <p:pRg st="6" end="6"/>
                                            </p:txEl>
                                          </p:spTgt>
                                        </p:tgtEl>
                                        <p:attrNameLst>
                                          <p:attrName>style.visibility</p:attrName>
                                        </p:attrNameLst>
                                      </p:cBhvr>
                                      <p:to>
                                        <p:strVal val="visible"/>
                                      </p:to>
                                    </p:set>
                                    <p:animEffect transition="in" filter="fade">
                                      <p:cBhvr>
                                        <p:cTn id="27" dur="2000"/>
                                        <p:tgtEl>
                                          <p:spTgt spid="3075">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75">
                                            <p:txEl>
                                              <p:pRg st="7" end="7"/>
                                            </p:txEl>
                                          </p:spTgt>
                                        </p:tgtEl>
                                        <p:attrNameLst>
                                          <p:attrName>style.visibility</p:attrName>
                                        </p:attrNameLst>
                                      </p:cBhvr>
                                      <p:to>
                                        <p:strVal val="visible"/>
                                      </p:to>
                                    </p:set>
                                    <p:animEffect transition="in" filter="fade">
                                      <p:cBhvr>
                                        <p:cTn id="32" dur="2000"/>
                                        <p:tgtEl>
                                          <p:spTgt spid="30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323528" y="1196752"/>
            <a:ext cx="8445500" cy="2088902"/>
          </a:xfrm>
        </p:spPr>
        <p:txBody>
          <a:bodyPr>
            <a:normAutofit/>
          </a:bodyPr>
          <a:lstStyle/>
          <a:p>
            <a:pPr algn="ctr" eaLnBrk="1" hangingPunct="1">
              <a:buFont typeface="Wingdings" pitchFamily="2" charset="2"/>
              <a:buNone/>
              <a:defRPr/>
            </a:pPr>
            <a:r>
              <a:rPr lang="ar-SA" sz="3600" b="1" dirty="0" smtClean="0">
                <a:solidFill>
                  <a:schemeClr val="folHlink"/>
                </a:solidFill>
                <a:cs typeface="B Koodak" pitchFamily="2" charset="-78"/>
              </a:rPr>
              <a:t>روشهاي مختلف ارز</a:t>
            </a:r>
            <a:r>
              <a:rPr lang="fa-IR" sz="3600" b="1" dirty="0" smtClean="0">
                <a:solidFill>
                  <a:schemeClr val="folHlink"/>
                </a:solidFill>
                <a:cs typeface="B Koodak" pitchFamily="2" charset="-78"/>
              </a:rPr>
              <a:t>ش</a:t>
            </a:r>
            <a:r>
              <a:rPr lang="ar-SA" sz="3600" b="1" dirty="0" smtClean="0">
                <a:solidFill>
                  <a:schemeClr val="folHlink"/>
                </a:solidFill>
                <a:cs typeface="B Koodak" pitchFamily="2" charset="-78"/>
              </a:rPr>
              <a:t>يابي عملکرد</a:t>
            </a:r>
            <a:endParaRPr lang="en-US" sz="3600" b="1" dirty="0" smtClean="0">
              <a:solidFill>
                <a:schemeClr val="folHlink"/>
              </a:solidFill>
              <a:cs typeface="B Koodak" pitchFamily="2" charset="-78"/>
            </a:endParaRPr>
          </a:p>
          <a:p>
            <a:pPr algn="r" rtl="1" eaLnBrk="1" hangingPunct="1">
              <a:buFont typeface="Wingdings" pitchFamily="2" charset="2"/>
              <a:buNone/>
              <a:defRPr/>
            </a:pPr>
            <a:r>
              <a:rPr lang="ar-SA" sz="2800" dirty="0" smtClean="0">
                <a:cs typeface="B Koodak" pitchFamily="2" charset="-78"/>
              </a:rPr>
              <a:t>روش</a:t>
            </a:r>
            <a:r>
              <a:rPr lang="en-US" sz="2800" dirty="0" smtClean="0">
                <a:cs typeface="B Koodak" pitchFamily="2" charset="-78"/>
              </a:rPr>
              <a:t> </a:t>
            </a:r>
            <a:r>
              <a:rPr lang="ar-SA" sz="2800" dirty="0" smtClean="0">
                <a:cs typeface="B Koodak" pitchFamily="2" charset="-78"/>
              </a:rPr>
              <a:t>هاي مدون مختلفي جهت هدايت جلسات ارز</a:t>
            </a:r>
            <a:r>
              <a:rPr lang="fa-IR" sz="2800" dirty="0" smtClean="0">
                <a:cs typeface="B Koodak" pitchFamily="2" charset="-78"/>
              </a:rPr>
              <a:t>ش</a:t>
            </a:r>
            <a:r>
              <a:rPr lang="ar-SA" sz="2800" dirty="0" smtClean="0">
                <a:cs typeface="B Koodak" pitchFamily="2" charset="-78"/>
              </a:rPr>
              <a:t>يابي عملکرد، وجوددارد که اهم اين روش</a:t>
            </a:r>
            <a:r>
              <a:rPr lang="fa-IR" sz="2800" dirty="0" smtClean="0">
                <a:cs typeface="B Koodak" pitchFamily="2" charset="-78"/>
              </a:rPr>
              <a:t> </a:t>
            </a:r>
            <a:r>
              <a:rPr lang="ar-SA" sz="2800" dirty="0" smtClean="0">
                <a:cs typeface="B Koodak" pitchFamily="2" charset="-78"/>
              </a:rPr>
              <a:t>ها ب</a:t>
            </a:r>
            <a:r>
              <a:rPr lang="fa-IR" sz="2800" dirty="0" smtClean="0">
                <a:cs typeface="B Koodak" pitchFamily="2" charset="-78"/>
              </a:rPr>
              <a:t>ه </a:t>
            </a:r>
            <a:r>
              <a:rPr lang="ar-SA" sz="2800" dirty="0" smtClean="0">
                <a:cs typeface="B Koodak" pitchFamily="2" charset="-78"/>
              </a:rPr>
              <a:t>شرح زير مي</a:t>
            </a:r>
            <a:r>
              <a:rPr lang="ar-SA" sz="2800" dirty="0" smtClean="0"/>
              <a:t>‌</a:t>
            </a:r>
            <a:r>
              <a:rPr lang="ar-SA" sz="2800" dirty="0" smtClean="0">
                <a:cs typeface="B Koodak" pitchFamily="2" charset="-78"/>
              </a:rPr>
              <a:t>باشند</a:t>
            </a:r>
            <a:r>
              <a:rPr lang="en-US" sz="2800" dirty="0" smtClean="0">
                <a:cs typeface="B Koodak" pitchFamily="2" charset="-78"/>
              </a:rPr>
              <a:t>:</a:t>
            </a:r>
            <a:endParaRPr lang="en-US" sz="2800" b="1" dirty="0" smtClean="0">
              <a:cs typeface="B Koodak" pitchFamily="2" charset="-78"/>
            </a:endParaRPr>
          </a:p>
          <a:p>
            <a:pPr algn="ctr" eaLnBrk="1" hangingPunct="1">
              <a:defRPr/>
            </a:pPr>
            <a:endParaRPr lang="fa-IR" sz="2800" dirty="0" smtClean="0">
              <a:cs typeface="B Koodak" pitchFamily="2" charset="-78"/>
            </a:endParaRPr>
          </a:p>
          <a:p>
            <a:pPr algn="ctr" eaLnBrk="1" hangingPunct="1">
              <a:defRPr/>
            </a:pPr>
            <a:endParaRPr lang="en-US" dirty="0" smtClean="0">
              <a:cs typeface="B Koodak" pitchFamily="2" charset="-78"/>
            </a:endParaRPr>
          </a:p>
        </p:txBody>
      </p:sp>
      <p:pic>
        <p:nvPicPr>
          <p:cNvPr id="3" name="Picture 6" descr="BD05015_"/>
          <p:cNvPicPr>
            <a:picLocks noChangeAspect="1" noChangeArrowheads="1"/>
          </p:cNvPicPr>
          <p:nvPr/>
        </p:nvPicPr>
        <p:blipFill>
          <a:blip r:embed="rId2" cstate="print"/>
          <a:srcRect/>
          <a:stretch>
            <a:fillRect/>
          </a:stretch>
        </p:blipFill>
        <p:spPr>
          <a:xfrm>
            <a:off x="827585" y="2996952"/>
            <a:ext cx="2986774" cy="3289176"/>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20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2000"/>
                                        <p:tgtEl>
                                          <p:spTgt spid="40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2852936"/>
            <a:ext cx="6550496" cy="2882751"/>
          </a:xfrm>
        </p:spPr>
        <p:txBody>
          <a:bodyPr>
            <a:normAutofit fontScale="90000"/>
          </a:bodyPr>
          <a:lstStyle/>
          <a:p>
            <a:pPr rtl="1">
              <a:defRPr/>
            </a:pPr>
            <a:r>
              <a:rPr lang="ar-SA" sz="2700" b="1" dirty="0" smtClean="0">
                <a:solidFill>
                  <a:srgbClr val="FF3300"/>
                </a:solidFill>
                <a:cs typeface="B Koodak" pitchFamily="2" charset="-78"/>
              </a:rPr>
              <a:t>روش امتيازبندي</a:t>
            </a:r>
            <a:r>
              <a:rPr lang="en-US" sz="2700" b="1" dirty="0" smtClean="0">
                <a:solidFill>
                  <a:srgbClr val="FF3300"/>
                </a:solidFill>
                <a:cs typeface="B Koodak" pitchFamily="2" charset="-78"/>
              </a:rPr>
              <a:t/>
            </a:r>
            <a:br>
              <a:rPr lang="en-US" sz="2700" b="1" dirty="0" smtClean="0">
                <a:solidFill>
                  <a:srgbClr val="FF3300"/>
                </a:solidFill>
                <a:cs typeface="B Koodak" pitchFamily="2" charset="-78"/>
              </a:rPr>
            </a:br>
            <a:r>
              <a:rPr lang="ar-SA" sz="2700" dirty="0" smtClean="0">
                <a:cs typeface="B Koodak" pitchFamily="2" charset="-78"/>
              </a:rPr>
              <a:t>در اين روش هر يک از ويژگي هاي مورد توجه و نياز </a:t>
            </a:r>
            <a:r>
              <a:rPr lang="fa-IR" sz="2700" dirty="0" smtClean="0">
                <a:cs typeface="B Koodak" pitchFamily="2" charset="-78"/>
              </a:rPr>
              <a:t>دانشگاه و گروه </a:t>
            </a:r>
            <a:r>
              <a:rPr lang="fa-IR" sz="2700" dirty="0" smtClean="0">
                <a:cs typeface="B Koodak" pitchFamily="2" charset="-78"/>
              </a:rPr>
              <a:t>به </a:t>
            </a:r>
            <a:r>
              <a:rPr lang="ar-SA" sz="2700" dirty="0" smtClean="0">
                <a:cs typeface="B Koodak" pitchFamily="2" charset="-78"/>
              </a:rPr>
              <a:t>ترتيب نوشته شده و براي هر يک، امتياز بخصوصي در نظر گرفته </a:t>
            </a:r>
            <a:r>
              <a:rPr lang="ar-SA" sz="2700" dirty="0" smtClean="0">
                <a:cs typeface="B Koodak" pitchFamily="2" charset="-78"/>
              </a:rPr>
              <a:t>مي</a:t>
            </a:r>
            <a:r>
              <a:rPr lang="ar-SA" sz="2700" dirty="0" smtClean="0"/>
              <a:t>‌</a:t>
            </a:r>
            <a:r>
              <a:rPr lang="ar-SA" sz="2700" dirty="0" smtClean="0">
                <a:cs typeface="B Koodak" pitchFamily="2" charset="-78"/>
              </a:rPr>
              <a:t>شود</a:t>
            </a:r>
            <a:r>
              <a:rPr lang="ar-SA" sz="2700" dirty="0" smtClean="0">
                <a:cs typeface="B Koodak" pitchFamily="2" charset="-78"/>
              </a:rPr>
              <a:t>. در پايان، مجموع امتيازات هر يک از </a:t>
            </a:r>
            <a:r>
              <a:rPr lang="fa-IR" sz="2700" dirty="0" smtClean="0">
                <a:solidFill>
                  <a:srgbClr val="002060"/>
                </a:solidFill>
                <a:cs typeface="B Koodak" pitchFamily="2" charset="-78"/>
              </a:rPr>
              <a:t>اعضای هیئت علمی</a:t>
            </a:r>
            <a:r>
              <a:rPr lang="ar-SA" sz="2700" dirty="0" smtClean="0">
                <a:cs typeface="B Koodak" pitchFamily="2" charset="-78"/>
              </a:rPr>
              <a:t>، </a:t>
            </a:r>
            <a:r>
              <a:rPr lang="fa-IR" sz="2700" dirty="0" smtClean="0">
                <a:cs typeface="B Koodak" pitchFamily="2" charset="-78"/>
              </a:rPr>
              <a:t/>
            </a:r>
            <a:br>
              <a:rPr lang="fa-IR" sz="2700" dirty="0" smtClean="0">
                <a:cs typeface="B Koodak" pitchFamily="2" charset="-78"/>
              </a:rPr>
            </a:br>
            <a:r>
              <a:rPr lang="ar-SA" sz="2700" dirty="0" smtClean="0">
                <a:cs typeface="B Koodak" pitchFamily="2" charset="-78"/>
              </a:rPr>
              <a:t>مشمول يکي از سطوح مي</a:t>
            </a:r>
            <a:r>
              <a:rPr lang="ar-SA" sz="2700" dirty="0" smtClean="0"/>
              <a:t>‌</a:t>
            </a:r>
            <a:r>
              <a:rPr lang="ar-SA" sz="2700" dirty="0" smtClean="0">
                <a:cs typeface="B Koodak" pitchFamily="2" charset="-78"/>
              </a:rPr>
              <a:t>شود که نشاندهنده </a:t>
            </a:r>
            <a:r>
              <a:rPr lang="fa-IR" sz="2700" dirty="0" smtClean="0">
                <a:cs typeface="B Koodak" pitchFamily="2" charset="-78"/>
              </a:rPr>
              <a:t>وضعیت</a:t>
            </a:r>
            <a:r>
              <a:rPr lang="ar-SA" sz="2700" dirty="0" smtClean="0">
                <a:cs typeface="B Koodak" pitchFamily="2" charset="-78"/>
              </a:rPr>
              <a:t> موجود </a:t>
            </a:r>
            <a:r>
              <a:rPr lang="fa-IR" sz="2700" dirty="0" smtClean="0">
                <a:cs typeface="B Koodak" pitchFamily="2" charset="-78"/>
              </a:rPr>
              <a:t>آنان</a:t>
            </a:r>
            <a:r>
              <a:rPr lang="ar-SA" sz="2700" dirty="0" smtClean="0">
                <a:cs typeface="B Koodak" pitchFamily="2" charset="-78"/>
              </a:rPr>
              <a:t> </a:t>
            </a:r>
            <a:r>
              <a:rPr lang="ar-SA" sz="2700" dirty="0" smtClean="0">
                <a:cs typeface="B Koodak" pitchFamily="2" charset="-78"/>
              </a:rPr>
              <a:t>نسبت به سطح مورد انتظار </a:t>
            </a:r>
            <a:r>
              <a:rPr lang="fa-IR" sz="2700" dirty="0" smtClean="0">
                <a:cs typeface="B Koodak" pitchFamily="2" charset="-78"/>
              </a:rPr>
              <a:t>دانشگاه یا گروه </a:t>
            </a:r>
            <a:r>
              <a:rPr lang="ar-SA" sz="2700" dirty="0" smtClean="0">
                <a:cs typeface="B Koodak" pitchFamily="2" charset="-78"/>
              </a:rPr>
              <a:t>خواهد بود. </a:t>
            </a:r>
            <a:r>
              <a:rPr lang="fa-IR" sz="2700" dirty="0" smtClean="0">
                <a:cs typeface="B Koodak" pitchFamily="2" charset="-78"/>
              </a:rPr>
              <a:t/>
            </a:r>
            <a:br>
              <a:rPr lang="fa-IR" sz="2700" dirty="0" smtClean="0">
                <a:cs typeface="B Koodak" pitchFamily="2" charset="-78"/>
              </a:rPr>
            </a:br>
            <a:r>
              <a:rPr lang="fa-IR" sz="2700" dirty="0" smtClean="0">
                <a:cs typeface="B Koodak" pitchFamily="2" charset="-78"/>
              </a:rPr>
              <a:t/>
            </a:r>
            <a:br>
              <a:rPr lang="fa-IR" sz="2700" dirty="0" smtClean="0">
                <a:cs typeface="B Koodak" pitchFamily="2" charset="-78"/>
              </a:rPr>
            </a:br>
            <a:r>
              <a:rPr lang="ar-SA" sz="2700" dirty="0" smtClean="0">
                <a:cs typeface="B Koodak" pitchFamily="2" charset="-78"/>
              </a:rPr>
              <a:t>جدول</a:t>
            </a:r>
            <a:r>
              <a:rPr lang="ar-SA" sz="2700" dirty="0" smtClean="0">
                <a:cs typeface="B Koodak" pitchFamily="2" charset="-78"/>
              </a:rPr>
              <a:t> 1 نمونه</a:t>
            </a:r>
            <a:r>
              <a:rPr lang="ar-SA" sz="2700" dirty="0" smtClean="0"/>
              <a:t>‌</a:t>
            </a:r>
            <a:r>
              <a:rPr lang="ar-SA" sz="2700" dirty="0" smtClean="0">
                <a:cs typeface="B Koodak" pitchFamily="2" charset="-78"/>
              </a:rPr>
              <a:t>اي از جداول امتياز دهي </a:t>
            </a:r>
            <a:r>
              <a:rPr lang="fa-IR" sz="2700" dirty="0" smtClean="0">
                <a:cs typeface="B Koodak" pitchFamily="2" charset="-78"/>
              </a:rPr>
              <a:t>را نشان می دهد</a:t>
            </a:r>
            <a:r>
              <a:rPr lang="en-US" dirty="0" smtClean="0">
                <a:cs typeface="B Koodak" pitchFamily="2" charset="-78"/>
              </a:rPr>
              <a:t>:</a:t>
            </a:r>
            <a:br>
              <a:rPr lang="en-US" dirty="0" smtClean="0">
                <a:cs typeface="B Koodak" pitchFamily="2" charset="-78"/>
              </a:rPr>
            </a:br>
            <a:endParaRPr lang="en-US" dirty="0"/>
          </a:p>
        </p:txBody>
      </p:sp>
      <p:pic>
        <p:nvPicPr>
          <p:cNvPr id="4" name="Picture 4" descr="j0399577"/>
          <p:cNvPicPr>
            <a:picLocks noChangeAspect="1" noChangeArrowheads="1"/>
          </p:cNvPicPr>
          <p:nvPr/>
        </p:nvPicPr>
        <p:blipFill>
          <a:blip r:embed="rId2" cstate="print"/>
          <a:srcRect b="14600"/>
          <a:stretch>
            <a:fillRect/>
          </a:stretch>
        </p:blipFill>
        <p:spPr bwMode="auto">
          <a:xfrm>
            <a:off x="6228184" y="476672"/>
            <a:ext cx="2211388" cy="2016224"/>
          </a:xfrm>
          <a:prstGeom prst="rect">
            <a:avLst/>
          </a:prstGeom>
          <a:noFill/>
          <a:effectLst>
            <a:outerShdw dist="89803" dir="2700000" algn="ctr" rotWithShape="0">
              <a:srgbClr val="808080"/>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91880" y="2130425"/>
            <a:ext cx="4966320" cy="3458815"/>
          </a:xfrm>
        </p:spPr>
        <p:txBody>
          <a:bodyPr>
            <a:normAutofit fontScale="90000"/>
          </a:bodyPr>
          <a:lstStyle/>
          <a:p>
            <a:pPr algn="r" rtl="1"/>
            <a:r>
              <a:rPr lang="fa-IR" dirty="0" smtClean="0"/>
              <a:t/>
            </a:r>
            <a:br>
              <a:rPr lang="fa-IR" dirty="0" smtClean="0"/>
            </a:br>
            <a:r>
              <a:rPr lang="fa-IR" b="1" dirty="0" smtClean="0">
                <a:solidFill>
                  <a:srgbClr val="0070C0"/>
                </a:solidFill>
                <a:effectLst>
                  <a:outerShdw blurRad="38100" dist="38100" dir="2700000" algn="tl">
                    <a:srgbClr val="000000">
                      <a:alpha val="43137"/>
                    </a:srgbClr>
                  </a:outerShdw>
                </a:effectLst>
                <a:cs typeface="2  Mashhad" pitchFamily="2" charset="-78"/>
              </a:rPr>
              <a:t>هدف های کارگاه:</a:t>
            </a:r>
            <a:br>
              <a:rPr lang="fa-IR" b="1" dirty="0" smtClean="0">
                <a:solidFill>
                  <a:srgbClr val="0070C0"/>
                </a:solidFill>
                <a:effectLst>
                  <a:outerShdw blurRad="38100" dist="38100" dir="2700000" algn="tl">
                    <a:srgbClr val="000000">
                      <a:alpha val="43137"/>
                    </a:srgbClr>
                  </a:outerShdw>
                </a:effectLst>
                <a:cs typeface="2  Mashhad" pitchFamily="2" charset="-78"/>
              </a:rPr>
            </a:br>
            <a:r>
              <a:rPr lang="fa-IR" b="1" dirty="0" smtClean="0">
                <a:solidFill>
                  <a:srgbClr val="0070C0"/>
                </a:solidFill>
                <a:effectLst>
                  <a:outerShdw blurRad="38100" dist="38100" dir="2700000" algn="tl">
                    <a:srgbClr val="000000">
                      <a:alpha val="43137"/>
                    </a:srgbClr>
                  </a:outerShdw>
                </a:effectLst>
                <a:cs typeface="2  Mashhad" pitchFamily="2" charset="-78"/>
              </a:rPr>
              <a:t>آشنایی با مفهوم مدیریت عملکرد</a:t>
            </a:r>
            <a:br>
              <a:rPr lang="fa-IR" b="1" dirty="0" smtClean="0">
                <a:solidFill>
                  <a:srgbClr val="0070C0"/>
                </a:solidFill>
                <a:effectLst>
                  <a:outerShdw blurRad="38100" dist="38100" dir="2700000" algn="tl">
                    <a:srgbClr val="000000">
                      <a:alpha val="43137"/>
                    </a:srgbClr>
                  </a:outerShdw>
                </a:effectLst>
                <a:cs typeface="2  Mashhad" pitchFamily="2" charset="-78"/>
              </a:rPr>
            </a:br>
            <a:r>
              <a:rPr lang="fa-IR" b="1" dirty="0" smtClean="0">
                <a:solidFill>
                  <a:srgbClr val="0070C0"/>
                </a:solidFill>
                <a:effectLst>
                  <a:outerShdw blurRad="38100" dist="38100" dir="2700000" algn="tl">
                    <a:srgbClr val="000000">
                      <a:alpha val="43137"/>
                    </a:srgbClr>
                  </a:outerShdw>
                </a:effectLst>
                <a:cs typeface="2  Mashhad" pitchFamily="2" charset="-78"/>
              </a:rPr>
              <a:t>توجه به کارکرد ارزشیابی عملکرد</a:t>
            </a:r>
            <a:br>
              <a:rPr lang="fa-IR" b="1" dirty="0" smtClean="0">
                <a:solidFill>
                  <a:srgbClr val="0070C0"/>
                </a:solidFill>
                <a:effectLst>
                  <a:outerShdw blurRad="38100" dist="38100" dir="2700000" algn="tl">
                    <a:srgbClr val="000000">
                      <a:alpha val="43137"/>
                    </a:srgbClr>
                  </a:outerShdw>
                </a:effectLst>
                <a:cs typeface="2  Mashhad" pitchFamily="2" charset="-78"/>
              </a:rPr>
            </a:br>
            <a:r>
              <a:rPr lang="fa-IR" b="1" dirty="0" smtClean="0">
                <a:solidFill>
                  <a:srgbClr val="0070C0"/>
                </a:solidFill>
                <a:effectLst>
                  <a:outerShdw blurRad="38100" dist="38100" dir="2700000" algn="tl">
                    <a:srgbClr val="000000">
                      <a:alpha val="43137"/>
                    </a:srgbClr>
                  </a:outerShdw>
                </a:effectLst>
                <a:cs typeface="2  Mashhad" pitchFamily="2" charset="-78"/>
              </a:rPr>
              <a:t>کاربردهای مدیریت عملکرد در گروه آموزشی</a:t>
            </a:r>
            <a:br>
              <a:rPr lang="fa-IR" b="1" dirty="0" smtClean="0">
                <a:solidFill>
                  <a:srgbClr val="0070C0"/>
                </a:solidFill>
                <a:effectLst>
                  <a:outerShdw blurRad="38100" dist="38100" dir="2700000" algn="tl">
                    <a:srgbClr val="000000">
                      <a:alpha val="43137"/>
                    </a:srgbClr>
                  </a:outerShdw>
                </a:effectLst>
                <a:cs typeface="2  Mashhad" pitchFamily="2" charset="-78"/>
              </a:rPr>
            </a:br>
            <a:endParaRPr lang="en-US" b="1" dirty="0">
              <a:solidFill>
                <a:srgbClr val="0070C0"/>
              </a:solidFill>
              <a:effectLst>
                <a:outerShdw blurRad="38100" dist="38100" dir="2700000" algn="tl">
                  <a:srgbClr val="000000">
                    <a:alpha val="43137"/>
                  </a:srgbClr>
                </a:outerShdw>
              </a:effectLst>
              <a:cs typeface="2  Mashhad" pitchFamily="2" charset="-78"/>
            </a:endParaRPr>
          </a:p>
        </p:txBody>
      </p:sp>
      <p:pic>
        <p:nvPicPr>
          <p:cNvPr id="3" name="Picture 4" descr="j0341457"/>
          <p:cNvPicPr>
            <a:picLocks noChangeAspect="1" noChangeArrowheads="1"/>
          </p:cNvPicPr>
          <p:nvPr/>
        </p:nvPicPr>
        <p:blipFill>
          <a:blip r:embed="rId2" cstate="print"/>
          <a:srcRect/>
          <a:stretch>
            <a:fillRect/>
          </a:stretch>
        </p:blipFill>
        <p:spPr bwMode="auto">
          <a:xfrm>
            <a:off x="539552" y="1628800"/>
            <a:ext cx="2935288" cy="4114800"/>
          </a:xfrm>
          <a:prstGeom prst="rect">
            <a:avLst/>
          </a:prstGeom>
          <a:noFill/>
          <a:effectLst>
            <a:outerShdw dist="99190" dir="2388334" algn="ctr" rotWithShape="0">
              <a:srgbClr val="808080"/>
            </a:outerShdw>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AutoShape 5" descr="جدول 1- جدول امتيازدهي به روش امتيازبندي در ارزيابي عملكرد كاركنان"/>
          <p:cNvSpPr>
            <a:spLocks noChangeAspect="1" noChangeArrowheads="1"/>
          </p:cNvSpPr>
          <p:nvPr/>
        </p:nvSpPr>
        <p:spPr bwMode="auto">
          <a:xfrm>
            <a:off x="134938" y="26988"/>
            <a:ext cx="304800" cy="304800"/>
          </a:xfrm>
          <a:prstGeom prst="rect">
            <a:avLst/>
          </a:prstGeom>
          <a:noFill/>
          <a:ln w="9525">
            <a:noFill/>
            <a:miter lim="800000"/>
            <a:headEnd/>
            <a:tailEnd/>
          </a:ln>
        </p:spPr>
        <p:txBody>
          <a:bodyPr/>
          <a:lstStyle/>
          <a:p>
            <a:endParaRPr lang="en-US"/>
          </a:p>
        </p:txBody>
      </p:sp>
      <p:pic>
        <p:nvPicPr>
          <p:cNvPr id="7171" name="Picture 6" descr="image001"/>
          <p:cNvPicPr>
            <a:picLocks noGrp="1" noChangeAspect="1" noChangeArrowheads="1"/>
          </p:cNvPicPr>
          <p:nvPr>
            <p:ph type="body" idx="1"/>
          </p:nvPr>
        </p:nvPicPr>
        <p:blipFill>
          <a:blip r:embed="rId2" cstate="print">
            <a:lum bright="-20000"/>
          </a:blip>
          <a:srcRect/>
          <a:stretch>
            <a:fillRect/>
          </a:stretch>
        </p:blipFill>
        <p:spPr>
          <a:xfrm>
            <a:off x="1187450" y="1341438"/>
            <a:ext cx="6913563" cy="4175125"/>
          </a:xfrm>
          <a:solidFill>
            <a:srgbClr val="FFFF99"/>
          </a:solidFill>
          <a:ln>
            <a:solidFill>
              <a:srgbClr val="FF0000"/>
            </a:solidFill>
          </a:ln>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1" name="Rectangle 3"/>
          <p:cNvSpPr>
            <a:spLocks noGrp="1" noChangeArrowheads="1"/>
          </p:cNvSpPr>
          <p:nvPr>
            <p:ph type="body" idx="1"/>
          </p:nvPr>
        </p:nvSpPr>
        <p:spPr>
          <a:xfrm>
            <a:off x="468313" y="1268413"/>
            <a:ext cx="8229600" cy="4114800"/>
          </a:xfrm>
        </p:spPr>
        <p:txBody>
          <a:bodyPr/>
          <a:lstStyle/>
          <a:p>
            <a:pPr algn="ctr" eaLnBrk="1" hangingPunct="1">
              <a:lnSpc>
                <a:spcPct val="90000"/>
              </a:lnSpc>
              <a:buFont typeface="Wingdings" pitchFamily="2" charset="2"/>
              <a:buNone/>
              <a:defRPr/>
            </a:pPr>
            <a:r>
              <a:rPr lang="ar-SA" sz="4000" b="1" dirty="0" smtClean="0">
                <a:cs typeface="B Koodak" pitchFamily="2" charset="-78"/>
              </a:rPr>
              <a:t>روش رتبه</a:t>
            </a:r>
            <a:r>
              <a:rPr lang="ar-SA" sz="4000" b="1" dirty="0" smtClean="0"/>
              <a:t>‌</a:t>
            </a:r>
            <a:r>
              <a:rPr lang="ar-SA" sz="4000" b="1" dirty="0" smtClean="0">
                <a:cs typeface="B Koodak" pitchFamily="2" charset="-78"/>
              </a:rPr>
              <a:t>بندي</a:t>
            </a:r>
            <a:endParaRPr lang="en-US" sz="4000" b="1" dirty="0" smtClean="0">
              <a:cs typeface="B Koodak" pitchFamily="2" charset="-78"/>
            </a:endParaRPr>
          </a:p>
          <a:p>
            <a:pPr algn="ctr" eaLnBrk="1" hangingPunct="1">
              <a:lnSpc>
                <a:spcPct val="90000"/>
              </a:lnSpc>
              <a:buFont typeface="Wingdings" pitchFamily="2" charset="2"/>
              <a:buNone/>
              <a:defRPr/>
            </a:pPr>
            <a:endParaRPr lang="en-US" sz="2800" b="1" dirty="0" smtClean="0">
              <a:cs typeface="B Koodak" pitchFamily="2" charset="-78"/>
            </a:endParaRPr>
          </a:p>
          <a:p>
            <a:pPr algn="justLow" rtl="1" eaLnBrk="1" hangingPunct="1">
              <a:lnSpc>
                <a:spcPct val="90000"/>
              </a:lnSpc>
              <a:buFont typeface="Wingdings" pitchFamily="2" charset="2"/>
              <a:buNone/>
              <a:defRPr/>
            </a:pPr>
            <a:r>
              <a:rPr lang="ar-SA" sz="2800" dirty="0" smtClean="0">
                <a:solidFill>
                  <a:srgbClr val="002060"/>
                </a:solidFill>
                <a:cs typeface="B Koodak" pitchFamily="2" charset="-78"/>
              </a:rPr>
              <a:t>اين روش ب</a:t>
            </a:r>
            <a:r>
              <a:rPr lang="fa-IR" sz="2800" dirty="0" smtClean="0">
                <a:solidFill>
                  <a:srgbClr val="002060"/>
                </a:solidFill>
                <a:cs typeface="B Koodak" pitchFamily="2" charset="-78"/>
              </a:rPr>
              <a:t>ه </a:t>
            </a:r>
            <a:r>
              <a:rPr lang="ar-SA" sz="2800" dirty="0" smtClean="0">
                <a:solidFill>
                  <a:srgbClr val="002060"/>
                </a:solidFill>
                <a:cs typeface="B Koodak" pitchFamily="2" charset="-78"/>
              </a:rPr>
              <a:t>عنوان ساده</a:t>
            </a:r>
            <a:r>
              <a:rPr lang="ar-SA" sz="2800" dirty="0" smtClean="0">
                <a:solidFill>
                  <a:srgbClr val="002060"/>
                </a:solidFill>
              </a:rPr>
              <a:t>‌</a:t>
            </a:r>
            <a:r>
              <a:rPr lang="ar-SA" sz="2800" dirty="0" smtClean="0">
                <a:solidFill>
                  <a:srgbClr val="002060"/>
                </a:solidFill>
                <a:cs typeface="B Koodak" pitchFamily="2" charset="-78"/>
              </a:rPr>
              <a:t>ترين و در عين حال </a:t>
            </a:r>
            <a:r>
              <a:rPr lang="fa-IR" sz="2800" dirty="0" smtClean="0">
                <a:solidFill>
                  <a:srgbClr val="002060"/>
                </a:solidFill>
                <a:cs typeface="B Koodak" pitchFamily="2" charset="-78"/>
              </a:rPr>
              <a:t>پر کاربرد ترین </a:t>
            </a:r>
            <a:r>
              <a:rPr lang="ar-SA" sz="2800" dirty="0" smtClean="0">
                <a:solidFill>
                  <a:srgbClr val="002060"/>
                </a:solidFill>
                <a:cs typeface="B Koodak" pitchFamily="2" charset="-78"/>
              </a:rPr>
              <a:t>روش</a:t>
            </a:r>
            <a:r>
              <a:rPr lang="fa-IR" sz="2800" dirty="0" smtClean="0">
                <a:solidFill>
                  <a:srgbClr val="002060"/>
                </a:solidFill>
                <a:cs typeface="B Koodak" pitchFamily="2" charset="-78"/>
              </a:rPr>
              <a:t> </a:t>
            </a:r>
            <a:r>
              <a:rPr lang="ar-SA" sz="2800" dirty="0" smtClean="0">
                <a:solidFill>
                  <a:srgbClr val="002060"/>
                </a:solidFill>
                <a:cs typeface="B Koodak" pitchFamily="2" charset="-78"/>
              </a:rPr>
              <a:t>هاي غير</a:t>
            </a:r>
            <a:r>
              <a:rPr lang="ar-SA" sz="2800" dirty="0" smtClean="0">
                <a:solidFill>
                  <a:srgbClr val="002060"/>
                </a:solidFill>
              </a:rPr>
              <a:t>‌</a:t>
            </a:r>
            <a:r>
              <a:rPr lang="ar-SA" sz="2800" dirty="0" smtClean="0">
                <a:solidFill>
                  <a:srgbClr val="002060"/>
                </a:solidFill>
                <a:cs typeface="B Koodak" pitchFamily="2" charset="-78"/>
              </a:rPr>
              <a:t>حرفه</a:t>
            </a:r>
            <a:r>
              <a:rPr lang="ar-SA" sz="2800" dirty="0" smtClean="0">
                <a:solidFill>
                  <a:srgbClr val="002060"/>
                </a:solidFill>
              </a:rPr>
              <a:t>‌</a:t>
            </a:r>
            <a:r>
              <a:rPr lang="ar-SA" sz="2800" dirty="0" smtClean="0">
                <a:solidFill>
                  <a:srgbClr val="002060"/>
                </a:solidFill>
                <a:cs typeface="B Koodak" pitchFamily="2" charset="-78"/>
              </a:rPr>
              <a:t>اي </a:t>
            </a:r>
            <a:r>
              <a:rPr lang="fa-IR" sz="2800" dirty="0" smtClean="0">
                <a:solidFill>
                  <a:srgbClr val="002060"/>
                </a:solidFill>
                <a:cs typeface="B Koodak" pitchFamily="2" charset="-78"/>
              </a:rPr>
              <a:t>در </a:t>
            </a:r>
            <a:r>
              <a:rPr lang="ar-SA" sz="2800" dirty="0" smtClean="0">
                <a:solidFill>
                  <a:srgbClr val="002060"/>
                </a:solidFill>
                <a:cs typeface="B Koodak" pitchFamily="2" charset="-78"/>
              </a:rPr>
              <a:t>ارز</a:t>
            </a:r>
            <a:r>
              <a:rPr lang="fa-IR" sz="2800" dirty="0" smtClean="0">
                <a:solidFill>
                  <a:srgbClr val="002060"/>
                </a:solidFill>
                <a:cs typeface="B Koodak" pitchFamily="2" charset="-78"/>
              </a:rPr>
              <a:t>ش</a:t>
            </a:r>
            <a:r>
              <a:rPr lang="ar-SA" sz="2800" dirty="0" smtClean="0">
                <a:solidFill>
                  <a:srgbClr val="002060"/>
                </a:solidFill>
                <a:cs typeface="B Koodak" pitchFamily="2" charset="-78"/>
              </a:rPr>
              <a:t>يابي مورد استفاده قرار مي</a:t>
            </a:r>
            <a:r>
              <a:rPr lang="ar-SA" sz="2800" dirty="0" smtClean="0">
                <a:solidFill>
                  <a:srgbClr val="002060"/>
                </a:solidFill>
              </a:rPr>
              <a:t>‌</a:t>
            </a:r>
            <a:r>
              <a:rPr lang="ar-SA" sz="2800" dirty="0" smtClean="0">
                <a:solidFill>
                  <a:srgbClr val="002060"/>
                </a:solidFill>
                <a:cs typeface="B Koodak" pitchFamily="2" charset="-78"/>
              </a:rPr>
              <a:t>گيرد.</a:t>
            </a:r>
            <a:endParaRPr lang="en-US" sz="2800" dirty="0" smtClean="0">
              <a:solidFill>
                <a:srgbClr val="002060"/>
              </a:solidFill>
              <a:cs typeface="B Koodak" pitchFamily="2" charset="-78"/>
            </a:endParaRPr>
          </a:p>
          <a:p>
            <a:pPr algn="justLow" rtl="1" eaLnBrk="1" hangingPunct="1">
              <a:lnSpc>
                <a:spcPct val="90000"/>
              </a:lnSpc>
              <a:buFont typeface="Wingdings" pitchFamily="2" charset="2"/>
              <a:buNone/>
              <a:defRPr/>
            </a:pPr>
            <a:r>
              <a:rPr lang="ar-SA" sz="2800" dirty="0" smtClean="0">
                <a:solidFill>
                  <a:srgbClr val="002060"/>
                </a:solidFill>
                <a:cs typeface="B Koodak" pitchFamily="2" charset="-78"/>
              </a:rPr>
              <a:t> در اين روش ويژگي</a:t>
            </a:r>
            <a:r>
              <a:rPr lang="fa-IR" sz="2800" dirty="0" smtClean="0">
                <a:solidFill>
                  <a:srgbClr val="002060"/>
                </a:solidFill>
                <a:cs typeface="B Koodak" pitchFamily="2" charset="-78"/>
              </a:rPr>
              <a:t> </a:t>
            </a:r>
            <a:r>
              <a:rPr lang="ar-SA" sz="2800" dirty="0" smtClean="0">
                <a:solidFill>
                  <a:srgbClr val="002060"/>
                </a:solidFill>
                <a:cs typeface="B Koodak" pitchFamily="2" charset="-78"/>
              </a:rPr>
              <a:t>هاي مورد توجه و نظر </a:t>
            </a:r>
            <a:r>
              <a:rPr lang="fa-IR" sz="2800" dirty="0" smtClean="0">
                <a:solidFill>
                  <a:srgbClr val="002060"/>
                </a:solidFill>
                <a:cs typeface="B Koodak" pitchFamily="2" charset="-78"/>
              </a:rPr>
              <a:t>دانشگاه و گروه</a:t>
            </a:r>
            <a:r>
              <a:rPr lang="ar-SA" sz="2800" dirty="0" smtClean="0">
                <a:solidFill>
                  <a:srgbClr val="002060"/>
                </a:solidFill>
                <a:cs typeface="B Koodak" pitchFamily="2" charset="-78"/>
              </a:rPr>
              <a:t>، به </a:t>
            </a:r>
            <a:endParaRPr lang="en-US" sz="2800" dirty="0" smtClean="0">
              <a:solidFill>
                <a:srgbClr val="002060"/>
              </a:solidFill>
              <a:cs typeface="B Koodak" pitchFamily="2" charset="-78"/>
            </a:endParaRPr>
          </a:p>
          <a:p>
            <a:pPr algn="justLow" rtl="1" eaLnBrk="1" hangingPunct="1">
              <a:lnSpc>
                <a:spcPct val="90000"/>
              </a:lnSpc>
              <a:buFont typeface="Wingdings" pitchFamily="2" charset="2"/>
              <a:buNone/>
              <a:defRPr/>
            </a:pPr>
            <a:r>
              <a:rPr lang="ar-SA" sz="2800" dirty="0" smtClean="0">
                <a:solidFill>
                  <a:srgbClr val="002060"/>
                </a:solidFill>
                <a:cs typeface="B Koodak" pitchFamily="2" charset="-78"/>
              </a:rPr>
              <a:t>ترتيب در جدولي نوشته مي</a:t>
            </a:r>
            <a:r>
              <a:rPr lang="ar-SA" sz="2800" dirty="0" smtClean="0">
                <a:solidFill>
                  <a:srgbClr val="002060"/>
                </a:solidFill>
              </a:rPr>
              <a:t>‌</a:t>
            </a:r>
            <a:r>
              <a:rPr lang="ar-SA" sz="2800" dirty="0" smtClean="0">
                <a:solidFill>
                  <a:srgbClr val="002060"/>
                </a:solidFill>
                <a:cs typeface="B Koodak" pitchFamily="2" charset="-78"/>
              </a:rPr>
              <a:t>شود و سپس سطوح مورد انتظار براي هر يک از ويژگي</a:t>
            </a:r>
            <a:r>
              <a:rPr lang="ar-SA" sz="2800" dirty="0" smtClean="0">
                <a:solidFill>
                  <a:srgbClr val="002060"/>
                </a:solidFill>
              </a:rPr>
              <a:t>‌</a:t>
            </a:r>
            <a:r>
              <a:rPr lang="ar-SA" sz="2800" dirty="0" smtClean="0">
                <a:solidFill>
                  <a:srgbClr val="002060"/>
                </a:solidFill>
                <a:cs typeface="B Koodak" pitchFamily="2" charset="-78"/>
              </a:rPr>
              <a:t>ها در جلوي آنها نوشته شده و سطح هر يک از کارکنان تعيين مي</a:t>
            </a:r>
            <a:r>
              <a:rPr lang="ar-SA" sz="2800" dirty="0" smtClean="0">
                <a:solidFill>
                  <a:srgbClr val="002060"/>
                </a:solidFill>
              </a:rPr>
              <a:t>‌</a:t>
            </a:r>
            <a:r>
              <a:rPr lang="ar-SA" sz="2800" dirty="0" smtClean="0">
                <a:solidFill>
                  <a:srgbClr val="002060"/>
                </a:solidFill>
                <a:cs typeface="B Koodak" pitchFamily="2" charset="-78"/>
              </a:rPr>
              <a:t>گردد</a:t>
            </a:r>
            <a:r>
              <a:rPr lang="en-US" sz="2800" dirty="0" smtClean="0">
                <a:solidFill>
                  <a:srgbClr val="FFFF99"/>
                </a:solidFill>
                <a:cs typeface="B Koodak" pitchFamily="2" charset="-78"/>
              </a:rPr>
              <a:t>.</a:t>
            </a:r>
          </a:p>
        </p:txBody>
      </p:sp>
      <p:pic>
        <p:nvPicPr>
          <p:cNvPr id="3" name="Picture 5" descr="BS00975_"/>
          <p:cNvPicPr>
            <a:picLocks noChangeAspect="1" noChangeArrowheads="1"/>
          </p:cNvPicPr>
          <p:nvPr/>
        </p:nvPicPr>
        <p:blipFill>
          <a:blip r:embed="rId2" cstate="print"/>
          <a:srcRect/>
          <a:stretch>
            <a:fillRect/>
          </a:stretch>
        </p:blipFill>
        <p:spPr bwMode="auto">
          <a:xfrm>
            <a:off x="1115616" y="4581128"/>
            <a:ext cx="3352800" cy="2068512"/>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2000"/>
                                        <p:tgtEl>
                                          <p:spTgt spid="71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171">
                                            <p:txEl>
                                              <p:pRg st="2" end="2"/>
                                            </p:txEl>
                                          </p:spTgt>
                                        </p:tgtEl>
                                        <p:attrNameLst>
                                          <p:attrName>style.visibility</p:attrName>
                                        </p:attrNameLst>
                                      </p:cBhvr>
                                      <p:to>
                                        <p:strVal val="visible"/>
                                      </p:to>
                                    </p:set>
                                    <p:animEffect transition="in" filter="fade">
                                      <p:cBhvr>
                                        <p:cTn id="12" dur="2000"/>
                                        <p:tgtEl>
                                          <p:spTgt spid="717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171">
                                            <p:txEl>
                                              <p:pRg st="3" end="3"/>
                                            </p:txEl>
                                          </p:spTgt>
                                        </p:tgtEl>
                                        <p:attrNameLst>
                                          <p:attrName>style.visibility</p:attrName>
                                        </p:attrNameLst>
                                      </p:cBhvr>
                                      <p:to>
                                        <p:strVal val="visible"/>
                                      </p:to>
                                    </p:set>
                                    <p:animEffect transition="in" filter="fade">
                                      <p:cBhvr>
                                        <p:cTn id="17" dur="2000"/>
                                        <p:tgtEl>
                                          <p:spTgt spid="717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171">
                                            <p:txEl>
                                              <p:pRg st="4" end="4"/>
                                            </p:txEl>
                                          </p:spTgt>
                                        </p:tgtEl>
                                        <p:attrNameLst>
                                          <p:attrName>style.visibility</p:attrName>
                                        </p:attrNameLst>
                                      </p:cBhvr>
                                      <p:to>
                                        <p:strVal val="visible"/>
                                      </p:to>
                                    </p:set>
                                    <p:animEffect transition="in" filter="fade">
                                      <p:cBhvr>
                                        <p:cTn id="22" dur="2000"/>
                                        <p:tgtEl>
                                          <p:spTgt spid="717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9" name="Rectangle 3"/>
          <p:cNvSpPr>
            <a:spLocks noGrp="1" noChangeArrowheads="1"/>
          </p:cNvSpPr>
          <p:nvPr>
            <p:ph type="body" idx="1"/>
          </p:nvPr>
        </p:nvSpPr>
        <p:spPr/>
        <p:txBody>
          <a:bodyPr/>
          <a:lstStyle/>
          <a:p>
            <a:pPr eaLnBrk="1" hangingPunct="1">
              <a:buFont typeface="Wingdings" pitchFamily="2" charset="2"/>
              <a:buNone/>
              <a:defRPr/>
            </a:pPr>
            <a:endParaRPr lang="fa-IR" smtClean="0"/>
          </a:p>
          <a:p>
            <a:pPr eaLnBrk="1" hangingPunct="1">
              <a:buFont typeface="Wingdings" pitchFamily="2" charset="2"/>
              <a:buNone/>
              <a:defRPr/>
            </a:pPr>
            <a:endParaRPr lang="en-US" smtClean="0"/>
          </a:p>
        </p:txBody>
      </p:sp>
      <p:pic>
        <p:nvPicPr>
          <p:cNvPr id="2" name="Picture 5" descr="جدول 2- جدول تعيين سطح كاركنان در روش رتبه‌بندي غير مستقيم ارزيابي عملكرد كاركنان"/>
          <p:cNvPicPr>
            <a:picLocks noChangeAspect="1" noChangeArrowheads="1"/>
          </p:cNvPicPr>
          <p:nvPr/>
        </p:nvPicPr>
        <p:blipFill>
          <a:blip r:embed="rId2" cstate="print"/>
          <a:srcRect/>
          <a:stretch>
            <a:fillRect/>
          </a:stretch>
        </p:blipFill>
        <p:spPr bwMode="auto">
          <a:xfrm>
            <a:off x="2339975" y="981075"/>
            <a:ext cx="4514850" cy="4491038"/>
          </a:xfrm>
          <a:prstGeom prst="rect">
            <a:avLst/>
          </a:prstGeom>
          <a:solidFill>
            <a:srgbClr val="FFCC99"/>
          </a:solidFill>
          <a:ln w="9525">
            <a:solidFill>
              <a:srgbClr val="993300"/>
            </a:solid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fade">
                                      <p:cBhvr>
                                        <p:cTn id="7" dur="2000"/>
                                        <p:tgtEl>
                                          <p:spTgt spid="92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body" idx="1"/>
          </p:nvPr>
        </p:nvSpPr>
        <p:spPr>
          <a:xfrm>
            <a:off x="539750" y="908050"/>
            <a:ext cx="8229600" cy="4897438"/>
          </a:xfrm>
        </p:spPr>
        <p:txBody>
          <a:bodyPr/>
          <a:lstStyle/>
          <a:p>
            <a:pPr algn="r" eaLnBrk="1" hangingPunct="1">
              <a:lnSpc>
                <a:spcPct val="80000"/>
              </a:lnSpc>
              <a:defRPr/>
            </a:pPr>
            <a:r>
              <a:rPr lang="fa-IR" sz="3600" dirty="0" smtClean="0">
                <a:solidFill>
                  <a:srgbClr val="002060"/>
                </a:solidFill>
                <a:cs typeface="B Koodak Outline" pitchFamily="2" charset="-78"/>
              </a:rPr>
              <a:t>روش توزيع اجباري </a:t>
            </a:r>
          </a:p>
          <a:p>
            <a:pPr algn="ctr" eaLnBrk="1" hangingPunct="1">
              <a:lnSpc>
                <a:spcPct val="80000"/>
              </a:lnSpc>
              <a:defRPr/>
            </a:pPr>
            <a:endParaRPr lang="fa-IR" sz="3600" dirty="0" smtClean="0">
              <a:solidFill>
                <a:srgbClr val="FFFF66"/>
              </a:solidFill>
              <a:cs typeface="B Koodak Outline" pitchFamily="2" charset="-78"/>
            </a:endParaRPr>
          </a:p>
          <a:p>
            <a:pPr eaLnBrk="1" hangingPunct="1">
              <a:lnSpc>
                <a:spcPct val="80000"/>
              </a:lnSpc>
              <a:buFont typeface="Wingdings" pitchFamily="2" charset="2"/>
              <a:buNone/>
              <a:defRPr/>
            </a:pPr>
            <a:endParaRPr lang="fa-IR" sz="2800" dirty="0" smtClean="0"/>
          </a:p>
          <a:p>
            <a:pPr algn="r" rtl="1">
              <a:lnSpc>
                <a:spcPct val="80000"/>
              </a:lnSpc>
              <a:defRPr/>
            </a:pPr>
            <a:r>
              <a:rPr lang="fa-IR" sz="2800" dirty="0" smtClean="0">
                <a:cs typeface="B Koodak" pitchFamily="2" charset="-78"/>
              </a:rPr>
              <a:t>در اين روش مدیر </a:t>
            </a:r>
            <a:r>
              <a:rPr lang="fa-IR" sz="2800" dirty="0">
                <a:solidFill>
                  <a:srgbClr val="002060"/>
                </a:solidFill>
                <a:cs typeface="B Koodak" pitchFamily="2" charset="-78"/>
              </a:rPr>
              <a:t>اعضای هیئت علمی </a:t>
            </a:r>
            <a:r>
              <a:rPr lang="fa-IR" sz="2800" dirty="0" smtClean="0">
                <a:cs typeface="B Koodak" pitchFamily="2" charset="-78"/>
              </a:rPr>
              <a:t>را به درجاتی از درجات شايستگي كه از قبل تعيين شده است ،</a:t>
            </a:r>
            <a:r>
              <a:rPr lang="fa-IR" sz="2800" dirty="0" smtClean="0"/>
              <a:t>‌</a:t>
            </a:r>
            <a:r>
              <a:rPr lang="fa-IR" sz="2800" dirty="0" smtClean="0">
                <a:cs typeface="B Koodak" pitchFamily="2" charset="-78"/>
              </a:rPr>
              <a:t>تقسيم و در آن چارچوب ارزشيابي مي نمايد .</a:t>
            </a:r>
          </a:p>
          <a:p>
            <a:pPr algn="r" rtl="1">
              <a:lnSpc>
                <a:spcPct val="80000"/>
              </a:lnSpc>
              <a:defRPr/>
            </a:pPr>
            <a:r>
              <a:rPr lang="fa-IR" sz="2800" dirty="0" smtClean="0">
                <a:cs typeface="B Koodak" pitchFamily="2" charset="-78"/>
              </a:rPr>
              <a:t>در اين روش، عملكرد اكثريت </a:t>
            </a:r>
            <a:r>
              <a:rPr lang="fa-IR" sz="2800" dirty="0">
                <a:solidFill>
                  <a:srgbClr val="002060"/>
                </a:solidFill>
                <a:cs typeface="B Koodak" pitchFamily="2" charset="-78"/>
              </a:rPr>
              <a:t>اعضای هیئت علمی </a:t>
            </a:r>
            <a:r>
              <a:rPr lang="fa-IR" sz="2800" dirty="0" smtClean="0">
                <a:cs typeface="B Koodak" pitchFamily="2" charset="-78"/>
              </a:rPr>
              <a:t>در سطح استاندارد فرض مي گردد و عملكرد اقليت </a:t>
            </a:r>
            <a:r>
              <a:rPr lang="fa-IR" sz="2800" dirty="0">
                <a:cs typeface="B Koodak" pitchFamily="2" charset="-78"/>
              </a:rPr>
              <a:t>آ</a:t>
            </a:r>
            <a:r>
              <a:rPr lang="fa-IR" sz="2800" dirty="0" smtClean="0">
                <a:cs typeface="B Koodak" pitchFamily="2" charset="-78"/>
              </a:rPr>
              <a:t>نان در حد ممتاز، يا در حد خيلي ضعيف و ناکارامد در نظر گرفته مي شود و بدين وسيله از گرايش مدیران به يك جهت خاص جلوگيري به عمل مي آيد.</a:t>
            </a:r>
            <a:endParaRPr lang="en-US" sz="2800" dirty="0" smtClean="0">
              <a:cs typeface="B Koodak" pitchFamily="2" charset="-78"/>
            </a:endParaRPr>
          </a:p>
        </p:txBody>
      </p:sp>
      <p:pic>
        <p:nvPicPr>
          <p:cNvPr id="3" name="Picture 5" descr="BS00975_"/>
          <p:cNvPicPr>
            <a:picLocks noChangeAspect="1" noChangeArrowheads="1"/>
          </p:cNvPicPr>
          <p:nvPr/>
        </p:nvPicPr>
        <p:blipFill>
          <a:blip r:embed="rId2" cstate="print"/>
          <a:srcRect/>
          <a:stretch>
            <a:fillRect/>
          </a:stretch>
        </p:blipFill>
        <p:spPr bwMode="auto">
          <a:xfrm>
            <a:off x="467544" y="4941168"/>
            <a:ext cx="2831232" cy="174673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body" sz="half" idx="1"/>
          </p:nvPr>
        </p:nvSpPr>
        <p:spPr>
          <a:xfrm>
            <a:off x="0" y="188913"/>
            <a:ext cx="8820150" cy="4032250"/>
          </a:xfrm>
        </p:spPr>
        <p:txBody>
          <a:bodyPr/>
          <a:lstStyle/>
          <a:p>
            <a:pPr algn="r" rtl="1" eaLnBrk="1" hangingPunct="1">
              <a:lnSpc>
                <a:spcPct val="80000"/>
              </a:lnSpc>
              <a:defRPr/>
            </a:pPr>
            <a:r>
              <a:rPr lang="fa-IR" b="1" dirty="0" smtClean="0">
                <a:solidFill>
                  <a:srgbClr val="FF3300"/>
                </a:solidFill>
                <a:cs typeface="B Mitra" pitchFamily="2" charset="-78"/>
              </a:rPr>
              <a:t>روش مقايسه فرد با فرد</a:t>
            </a:r>
          </a:p>
          <a:p>
            <a:pPr algn="r" rtl="1">
              <a:lnSpc>
                <a:spcPct val="80000"/>
              </a:lnSpc>
              <a:defRPr/>
            </a:pPr>
            <a:r>
              <a:rPr lang="fa-IR" dirty="0" smtClean="0">
                <a:cs typeface="B Koodak" pitchFamily="2" charset="-78"/>
              </a:rPr>
              <a:t>در اين روش هر یک از </a:t>
            </a:r>
            <a:r>
              <a:rPr lang="fa-IR" dirty="0" smtClean="0">
                <a:solidFill>
                  <a:srgbClr val="002060"/>
                </a:solidFill>
                <a:cs typeface="B Koodak" pitchFamily="2" charset="-78"/>
              </a:rPr>
              <a:t>اعضای </a:t>
            </a:r>
            <a:r>
              <a:rPr lang="fa-IR" dirty="0">
                <a:solidFill>
                  <a:srgbClr val="002060"/>
                </a:solidFill>
                <a:cs typeface="B Koodak" pitchFamily="2" charset="-78"/>
              </a:rPr>
              <a:t>هیئت علمی </a:t>
            </a:r>
            <a:r>
              <a:rPr lang="fa-IR" dirty="0" smtClean="0">
                <a:cs typeface="B Koodak" pitchFamily="2" charset="-78"/>
              </a:rPr>
              <a:t>با ديگری به صورت تك تك و در مقابل هر عامل ارزشيابي مورد مقايسه قرار مي گيرد .</a:t>
            </a:r>
          </a:p>
          <a:p>
            <a:pPr algn="r" rtl="1" eaLnBrk="1" hangingPunct="1">
              <a:lnSpc>
                <a:spcPct val="80000"/>
              </a:lnSpc>
              <a:defRPr/>
            </a:pPr>
            <a:r>
              <a:rPr lang="fa-IR" dirty="0" smtClean="0">
                <a:cs typeface="B Koodak" pitchFamily="2" charset="-78"/>
              </a:rPr>
              <a:t>روش ارزشيابي بدين نحو است كه براي هر عامل ارزشيابي جدولي ترسيم مي گردد، سپس افراد با یکدیگر مقایسه مي شوند</a:t>
            </a:r>
          </a:p>
          <a:p>
            <a:pPr eaLnBrk="1" hangingPunct="1">
              <a:lnSpc>
                <a:spcPct val="80000"/>
              </a:lnSpc>
              <a:defRPr/>
            </a:pPr>
            <a:endParaRPr lang="fa-IR" sz="2800" dirty="0" smtClean="0">
              <a:cs typeface="B Yagut" pitchFamily="2" charset="-78"/>
            </a:endParaRPr>
          </a:p>
          <a:p>
            <a:pPr algn="r" rtl="1">
              <a:lnSpc>
                <a:spcPct val="80000"/>
              </a:lnSpc>
              <a:defRPr/>
            </a:pPr>
            <a:r>
              <a:rPr lang="fa-IR" sz="2800" b="1" dirty="0" smtClean="0">
                <a:solidFill>
                  <a:schemeClr val="accent1"/>
                </a:solidFill>
                <a:cs typeface="B Yagut" pitchFamily="2" charset="-78"/>
              </a:rPr>
              <a:t>ارزيابي </a:t>
            </a:r>
            <a:r>
              <a:rPr lang="fa-IR" sz="2800" dirty="0" smtClean="0">
                <a:solidFill>
                  <a:srgbClr val="002060"/>
                </a:solidFill>
                <a:cs typeface="B Koodak" pitchFamily="2" charset="-78"/>
              </a:rPr>
              <a:t>عضو </a:t>
            </a:r>
            <a:r>
              <a:rPr lang="fa-IR" sz="2800" dirty="0">
                <a:solidFill>
                  <a:srgbClr val="002060"/>
                </a:solidFill>
                <a:cs typeface="B Koodak" pitchFamily="2" charset="-78"/>
              </a:rPr>
              <a:t>هیئت علمی </a:t>
            </a:r>
            <a:r>
              <a:rPr lang="fa-IR" sz="2800" b="1" dirty="0" smtClean="0">
                <a:solidFill>
                  <a:schemeClr val="accent1"/>
                </a:solidFill>
                <a:cs typeface="B Yagut" pitchFamily="2" charset="-78"/>
              </a:rPr>
              <a:t>نسبت به عامل رفتار اداری</a:t>
            </a:r>
            <a:r>
              <a:rPr lang="fa-IR" sz="2800" dirty="0" smtClean="0">
                <a:solidFill>
                  <a:schemeClr val="accent1"/>
                </a:solidFill>
                <a:cs typeface="B Yagut" pitchFamily="2" charset="-78"/>
              </a:rPr>
              <a:t> </a:t>
            </a:r>
          </a:p>
          <a:p>
            <a:pPr algn="ctr" eaLnBrk="1" hangingPunct="1">
              <a:lnSpc>
                <a:spcPct val="80000"/>
              </a:lnSpc>
              <a:defRPr/>
            </a:pPr>
            <a:endParaRPr lang="fa-IR" sz="2800" dirty="0" smtClean="0">
              <a:solidFill>
                <a:schemeClr val="accent1"/>
              </a:solidFill>
              <a:cs typeface="B Yagut" pitchFamily="2" charset="-78"/>
            </a:endParaRPr>
          </a:p>
          <a:p>
            <a:pPr algn="ctr" eaLnBrk="1" hangingPunct="1">
              <a:lnSpc>
                <a:spcPct val="80000"/>
              </a:lnSpc>
              <a:defRPr/>
            </a:pPr>
            <a:endParaRPr lang="fa-IR" sz="900" dirty="0" smtClean="0"/>
          </a:p>
          <a:p>
            <a:pPr eaLnBrk="1" hangingPunct="1">
              <a:lnSpc>
                <a:spcPct val="80000"/>
              </a:lnSpc>
              <a:defRPr/>
            </a:pPr>
            <a:endParaRPr lang="fa-IR" sz="900" dirty="0" smtClean="0"/>
          </a:p>
          <a:p>
            <a:pPr eaLnBrk="1" hangingPunct="1">
              <a:lnSpc>
                <a:spcPct val="80000"/>
              </a:lnSpc>
              <a:defRPr/>
            </a:pPr>
            <a:endParaRPr lang="en-US" sz="300" dirty="0" smtClean="0"/>
          </a:p>
        </p:txBody>
      </p:sp>
      <p:graphicFrame>
        <p:nvGraphicFramePr>
          <p:cNvPr id="74755" name="Group 3"/>
          <p:cNvGraphicFramePr>
            <a:graphicFrameLocks noGrp="1"/>
          </p:cNvGraphicFramePr>
          <p:nvPr>
            <p:ph sz="half" idx="2"/>
          </p:nvPr>
        </p:nvGraphicFramePr>
        <p:xfrm>
          <a:off x="1331913" y="4437063"/>
          <a:ext cx="6048375" cy="2016126"/>
        </p:xfrm>
        <a:graphic>
          <a:graphicData uri="http://schemas.openxmlformats.org/drawingml/2006/table">
            <a:tbl>
              <a:tblPr rtl="1"/>
              <a:tblGrid>
                <a:gridCol w="2160588"/>
                <a:gridCol w="1944687"/>
                <a:gridCol w="1943100"/>
              </a:tblGrid>
              <a:tr h="671513">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B Mitra" pitchFamily="2" charset="-78"/>
                        </a:rPr>
                        <a:t>اسامي </a:t>
                      </a:r>
                      <a:endPar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B Mitra"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B Mitra" pitchFamily="2" charset="-78"/>
                        </a:rPr>
                        <a:t>علوي </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B Mitra"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B Mitra" pitchFamily="2" charset="-78"/>
                        </a:rPr>
                        <a:t>صادقي </a:t>
                      </a:r>
                      <a:endPar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B Mitra"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3100">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B Mitra" pitchFamily="2" charset="-78"/>
                        </a:rPr>
                        <a:t>علوي </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B Mitra"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0" i="0" u="none" strike="noStrike" cap="none" normalizeH="0" baseline="0" dirty="0" smtClean="0">
                          <a:ln>
                            <a:noFill/>
                          </a:ln>
                          <a:solidFill>
                            <a:schemeClr val="folHlink"/>
                          </a:solidFill>
                          <a:effectLst>
                            <a:outerShdw blurRad="38100" dist="38100" dir="2700000" algn="tl">
                              <a:srgbClr val="000000"/>
                            </a:outerShdw>
                          </a:effectLst>
                          <a:latin typeface="Tahoma" pitchFamily="34" charset="0"/>
                          <a:cs typeface="Arial" charset="0"/>
                        </a:rPr>
                        <a:t>ــــــ</a:t>
                      </a:r>
                      <a:endParaRPr kumimoji="0" lang="en-US" sz="2800" b="0" i="0" u="none" strike="noStrike" cap="none" normalizeH="0" baseline="0" dirty="0" smtClean="0">
                        <a:ln>
                          <a:noFill/>
                        </a:ln>
                        <a:solidFill>
                          <a:schemeClr val="folHlink"/>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1</a:t>
                      </a:r>
                      <a:endPar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1513">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B Mitra" pitchFamily="2" charset="-78"/>
                        </a:rPr>
                        <a:t>صادقي </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B Mitra"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0</a:t>
                      </a:r>
                      <a:endPar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0" i="0" u="none" strike="noStrike" cap="none" normalizeH="0" baseline="0" dirty="0" smtClean="0">
                          <a:ln>
                            <a:noFill/>
                          </a:ln>
                          <a:solidFill>
                            <a:schemeClr val="folHlink"/>
                          </a:solidFill>
                          <a:effectLst>
                            <a:outerShdw blurRad="38100" dist="38100" dir="2700000" algn="tl">
                              <a:srgbClr val="000000"/>
                            </a:outerShdw>
                          </a:effectLst>
                          <a:latin typeface="Tahoma" pitchFamily="34" charset="0"/>
                          <a:cs typeface="Arial" charset="0"/>
                        </a:rPr>
                        <a:t>ــــــ</a:t>
                      </a:r>
                      <a:endParaRPr kumimoji="0" lang="en-US" sz="2800" b="0" i="0" u="none" strike="noStrike" cap="none" normalizeH="0" baseline="0" dirty="0" smtClean="0">
                        <a:ln>
                          <a:noFill/>
                        </a:ln>
                        <a:solidFill>
                          <a:schemeClr val="folHlink"/>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body" sz="half" idx="1"/>
          </p:nvPr>
        </p:nvSpPr>
        <p:spPr>
          <a:xfrm>
            <a:off x="611188" y="476250"/>
            <a:ext cx="8215312" cy="3816350"/>
          </a:xfrm>
        </p:spPr>
        <p:txBody>
          <a:bodyPr/>
          <a:lstStyle/>
          <a:p>
            <a:pPr algn="ctr" rtl="1" eaLnBrk="1" hangingPunct="1">
              <a:lnSpc>
                <a:spcPct val="80000"/>
              </a:lnSpc>
              <a:defRPr/>
            </a:pPr>
            <a:r>
              <a:rPr lang="fa-IR" sz="4000" b="1" dirty="0" smtClean="0">
                <a:solidFill>
                  <a:srgbClr val="FF3300"/>
                </a:solidFill>
                <a:cs typeface="B Koodak Outline" pitchFamily="2" charset="-78"/>
              </a:rPr>
              <a:t>روش چك ليست</a:t>
            </a:r>
            <a:r>
              <a:rPr lang="fa-IR" sz="2800" b="1" dirty="0" smtClean="0">
                <a:cs typeface="B Koodak Outline" pitchFamily="2" charset="-78"/>
              </a:rPr>
              <a:t> </a:t>
            </a:r>
          </a:p>
          <a:p>
            <a:pPr algn="ctr" rtl="1" eaLnBrk="1" hangingPunct="1">
              <a:lnSpc>
                <a:spcPct val="80000"/>
              </a:lnSpc>
              <a:defRPr/>
            </a:pPr>
            <a:endParaRPr lang="fa-IR" sz="2800" dirty="0" smtClean="0">
              <a:cs typeface="B Koodak Outline" pitchFamily="2" charset="-78"/>
            </a:endParaRPr>
          </a:p>
          <a:p>
            <a:pPr algn="r" rtl="1">
              <a:lnSpc>
                <a:spcPct val="80000"/>
              </a:lnSpc>
              <a:defRPr/>
            </a:pPr>
            <a:r>
              <a:rPr lang="fa-IR" dirty="0" smtClean="0">
                <a:cs typeface="B Koodak" pitchFamily="2" charset="-78"/>
              </a:rPr>
              <a:t>در اين روش پرسشنامه اي در ارتباط با وظايف </a:t>
            </a:r>
            <a:r>
              <a:rPr lang="fa-IR" dirty="0">
                <a:solidFill>
                  <a:srgbClr val="002060"/>
                </a:solidFill>
                <a:cs typeface="B Koodak" pitchFamily="2" charset="-78"/>
              </a:rPr>
              <a:t>اعضای هیئت علمی </a:t>
            </a:r>
            <a:r>
              <a:rPr lang="fa-IR" dirty="0" smtClean="0">
                <a:cs typeface="B Koodak" pitchFamily="2" charset="-78"/>
              </a:rPr>
              <a:t>تنظيم مي گردد و در برابر هر سؤال دو كلمه ”بلي و خير” و يا امتيازات توصيفي (عالي، بسيار خوب، خوب، ضعيف) گذاشته مي شود. </a:t>
            </a:r>
          </a:p>
          <a:p>
            <a:pPr algn="r" rtl="1" eaLnBrk="1" hangingPunct="1">
              <a:lnSpc>
                <a:spcPct val="80000"/>
              </a:lnSpc>
              <a:buFont typeface="Wingdings" pitchFamily="2" charset="2"/>
              <a:buNone/>
              <a:defRPr/>
            </a:pPr>
            <a:r>
              <a:rPr lang="fa-IR" dirty="0" smtClean="0">
                <a:cs typeface="B Koodak" pitchFamily="2" charset="-78"/>
              </a:rPr>
              <a:t>در اين روش ،مدیر گروه از نحوه سنجش ارزشيابي و امتياز واقعي جواب خود اطلاعي ندارد.      </a:t>
            </a:r>
          </a:p>
          <a:p>
            <a:pPr eaLnBrk="1" hangingPunct="1">
              <a:lnSpc>
                <a:spcPct val="80000"/>
              </a:lnSpc>
              <a:defRPr/>
            </a:pPr>
            <a:endParaRPr lang="fa-IR" dirty="0" smtClean="0">
              <a:cs typeface="B Koodak" pitchFamily="2" charset="-78"/>
            </a:endParaRPr>
          </a:p>
          <a:p>
            <a:pPr eaLnBrk="1" hangingPunct="1">
              <a:lnSpc>
                <a:spcPct val="80000"/>
              </a:lnSpc>
              <a:defRPr/>
            </a:pPr>
            <a:endParaRPr lang="en-US" dirty="0" smtClean="0">
              <a:cs typeface="B Koodak" pitchFamily="2" charset="-78"/>
            </a:endParaRPr>
          </a:p>
        </p:txBody>
      </p:sp>
      <p:graphicFrame>
        <p:nvGraphicFramePr>
          <p:cNvPr id="75779" name="Group 3"/>
          <p:cNvGraphicFramePr>
            <a:graphicFrameLocks noGrp="1"/>
          </p:cNvGraphicFramePr>
          <p:nvPr>
            <p:ph sz="quarter" idx="3"/>
          </p:nvPr>
        </p:nvGraphicFramePr>
        <p:xfrm>
          <a:off x="1619250" y="4437063"/>
          <a:ext cx="6048375" cy="1782763"/>
        </p:xfrm>
        <a:graphic>
          <a:graphicData uri="http://schemas.openxmlformats.org/drawingml/2006/table">
            <a:tbl>
              <a:tblPr rtl="1"/>
              <a:tblGrid>
                <a:gridCol w="1873250"/>
                <a:gridCol w="2590800"/>
                <a:gridCol w="865187"/>
                <a:gridCol w="719138"/>
              </a:tblGrid>
              <a:tr h="792163">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0" i="0" u="none" strike="noStrike" cap="none" normalizeH="0" baseline="0" dirty="0" smtClean="0">
                          <a:ln>
                            <a:noFill/>
                          </a:ln>
                          <a:solidFill>
                            <a:srgbClr val="00B050"/>
                          </a:solidFill>
                          <a:effectLst>
                            <a:outerShdw blurRad="38100" dist="38100" dir="2700000" algn="tl">
                              <a:srgbClr val="000000"/>
                            </a:outerShdw>
                          </a:effectLst>
                          <a:latin typeface="Tahoma" pitchFamily="34" charset="0"/>
                          <a:cs typeface="Arial" charset="0"/>
                        </a:rPr>
                        <a:t>عوامل </a:t>
                      </a:r>
                      <a:endParaRPr kumimoji="0" lang="en-US" sz="2800" b="0" i="0" u="none" strike="noStrike" cap="none" normalizeH="0" baseline="0" dirty="0" smtClean="0">
                        <a:ln>
                          <a:noFill/>
                        </a:ln>
                        <a:solidFill>
                          <a:srgbClr val="00B050"/>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0" i="0" u="none" strike="noStrike" cap="none" normalizeH="0" baseline="0" smtClean="0">
                          <a:ln>
                            <a:noFill/>
                          </a:ln>
                          <a:solidFill>
                            <a:srgbClr val="00B050"/>
                          </a:solidFill>
                          <a:effectLst>
                            <a:outerShdw blurRad="38100" dist="38100" dir="2700000" algn="tl">
                              <a:srgbClr val="000000"/>
                            </a:outerShdw>
                          </a:effectLst>
                          <a:latin typeface="Tahoma" pitchFamily="34" charset="0"/>
                          <a:cs typeface="Arial" charset="0"/>
                        </a:rPr>
                        <a:t>شرح عوامل </a:t>
                      </a:r>
                      <a:endParaRPr kumimoji="0" lang="en-US" sz="2800" b="0" i="0" u="none" strike="noStrike" cap="none" normalizeH="0" baseline="0" smtClean="0">
                        <a:ln>
                          <a:noFill/>
                        </a:ln>
                        <a:solidFill>
                          <a:srgbClr val="00B050"/>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0" i="0" u="none" strike="noStrike" cap="none" normalizeH="0" baseline="0" smtClean="0">
                          <a:ln>
                            <a:noFill/>
                          </a:ln>
                          <a:solidFill>
                            <a:srgbClr val="00B050"/>
                          </a:solidFill>
                          <a:effectLst>
                            <a:outerShdw blurRad="38100" dist="38100" dir="2700000" algn="tl">
                              <a:srgbClr val="000000"/>
                            </a:outerShdw>
                          </a:effectLst>
                          <a:latin typeface="Tahoma" pitchFamily="34" charset="0"/>
                          <a:cs typeface="Arial" charset="0"/>
                        </a:rPr>
                        <a:t>بلي </a:t>
                      </a:r>
                      <a:endParaRPr kumimoji="0" lang="en-US" sz="2800" b="0" i="0" u="none" strike="noStrike" cap="none" normalizeH="0" baseline="0" smtClean="0">
                        <a:ln>
                          <a:noFill/>
                        </a:ln>
                        <a:solidFill>
                          <a:srgbClr val="00B050"/>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0" i="0" u="none" strike="noStrike" cap="none" normalizeH="0" baseline="0" smtClean="0">
                          <a:ln>
                            <a:noFill/>
                          </a:ln>
                          <a:solidFill>
                            <a:srgbClr val="00B050"/>
                          </a:solidFill>
                          <a:effectLst>
                            <a:outerShdw blurRad="38100" dist="38100" dir="2700000" algn="tl">
                              <a:srgbClr val="000000"/>
                            </a:outerShdw>
                          </a:effectLst>
                          <a:latin typeface="Tahoma" pitchFamily="34" charset="0"/>
                          <a:cs typeface="Arial" charset="0"/>
                        </a:rPr>
                        <a:t>خير</a:t>
                      </a:r>
                      <a:endParaRPr kumimoji="0" lang="en-US" sz="2800" b="0" i="0" u="none" strike="noStrike" cap="none" normalizeH="0" baseline="0" smtClean="0">
                        <a:ln>
                          <a:noFill/>
                        </a:ln>
                        <a:solidFill>
                          <a:srgbClr val="00B050"/>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90600">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0" i="0" u="none" strike="noStrike" cap="none" normalizeH="0" baseline="0" smtClean="0">
                          <a:ln>
                            <a:noFill/>
                          </a:ln>
                          <a:solidFill>
                            <a:srgbClr val="00B050"/>
                          </a:solidFill>
                          <a:effectLst>
                            <a:outerShdw blurRad="38100" dist="38100" dir="2700000" algn="tl">
                              <a:srgbClr val="000000"/>
                            </a:outerShdw>
                          </a:effectLst>
                          <a:latin typeface="Tahoma" pitchFamily="34" charset="0"/>
                          <a:cs typeface="Arial" charset="0"/>
                        </a:rPr>
                        <a:t>كيفيت و كميت كار </a:t>
                      </a:r>
                      <a:endParaRPr kumimoji="0" lang="en-US" sz="2800" b="0" i="0" u="none" strike="noStrike" cap="none" normalizeH="0" baseline="0" smtClean="0">
                        <a:ln>
                          <a:noFill/>
                        </a:ln>
                        <a:solidFill>
                          <a:srgbClr val="00B050"/>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0" i="0" u="none" strike="noStrike" cap="none" normalizeH="0" baseline="0" dirty="0" smtClean="0">
                          <a:ln>
                            <a:noFill/>
                          </a:ln>
                          <a:solidFill>
                            <a:srgbClr val="00B050"/>
                          </a:solidFill>
                          <a:effectLst>
                            <a:outerShdw blurRad="38100" dist="38100" dir="2700000" algn="tl">
                              <a:srgbClr val="000000"/>
                            </a:outerShdw>
                          </a:effectLst>
                          <a:latin typeface="Tahoma" pitchFamily="34" charset="0"/>
                          <a:cs typeface="Arial" charset="0"/>
                        </a:rPr>
                        <a:t>آيا سرعت لازم در انجام  كاردارد؟</a:t>
                      </a:r>
                      <a:endParaRPr kumimoji="0" lang="en-US" sz="2800" b="0" i="0" u="none" strike="noStrike" cap="none" normalizeH="0" baseline="0" dirty="0" smtClean="0">
                        <a:ln>
                          <a:noFill/>
                        </a:ln>
                        <a:solidFill>
                          <a:srgbClr val="00B050"/>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2800" b="0" i="0" u="none" strike="noStrike" cap="none" normalizeH="0" baseline="0" dirty="0" smtClean="0">
                        <a:ln>
                          <a:noFill/>
                        </a:ln>
                        <a:solidFill>
                          <a:srgbClr val="00B050"/>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2800" b="0" i="0" u="none" strike="noStrike" cap="none" normalizeH="0" baseline="0" dirty="0" smtClean="0">
                        <a:ln>
                          <a:noFill/>
                        </a:ln>
                        <a:solidFill>
                          <a:srgbClr val="00B050"/>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1" name="Rectangle 3"/>
          <p:cNvSpPr>
            <a:spLocks noGrp="1" noChangeArrowheads="1"/>
          </p:cNvSpPr>
          <p:nvPr>
            <p:ph type="body" idx="1"/>
          </p:nvPr>
        </p:nvSpPr>
        <p:spPr>
          <a:xfrm>
            <a:off x="467544" y="1052736"/>
            <a:ext cx="8229600" cy="4525963"/>
          </a:xfrm>
        </p:spPr>
        <p:txBody>
          <a:bodyPr/>
          <a:lstStyle/>
          <a:p>
            <a:pPr algn="r" eaLnBrk="1" hangingPunct="1">
              <a:lnSpc>
                <a:spcPct val="80000"/>
              </a:lnSpc>
              <a:buFont typeface="Wingdings" pitchFamily="2" charset="2"/>
              <a:buNone/>
              <a:defRPr/>
            </a:pPr>
            <a:r>
              <a:rPr lang="ar-SA" sz="4000" b="1" dirty="0" smtClean="0">
                <a:solidFill>
                  <a:srgbClr val="FF0000"/>
                </a:solidFill>
                <a:cs typeface="B Koodak" pitchFamily="2" charset="-78"/>
              </a:rPr>
              <a:t>ميانگين زماني ارز</a:t>
            </a:r>
            <a:r>
              <a:rPr lang="fa-IR" sz="4000" b="1" dirty="0" smtClean="0">
                <a:solidFill>
                  <a:srgbClr val="FF0000"/>
                </a:solidFill>
                <a:cs typeface="B Koodak" pitchFamily="2" charset="-78"/>
              </a:rPr>
              <a:t>ش</a:t>
            </a:r>
            <a:r>
              <a:rPr lang="ar-SA" sz="4000" b="1" dirty="0" smtClean="0">
                <a:solidFill>
                  <a:srgbClr val="FF0000"/>
                </a:solidFill>
                <a:cs typeface="B Koodak" pitchFamily="2" charset="-78"/>
              </a:rPr>
              <a:t>يابي عملکرد</a:t>
            </a:r>
            <a:endParaRPr lang="en-US" sz="4000" b="1" dirty="0" smtClean="0">
              <a:solidFill>
                <a:srgbClr val="FF0000"/>
              </a:solidFill>
              <a:cs typeface="B Koodak" pitchFamily="2" charset="-78"/>
            </a:endParaRPr>
          </a:p>
          <a:p>
            <a:pPr algn="r" eaLnBrk="1" hangingPunct="1">
              <a:lnSpc>
                <a:spcPct val="80000"/>
              </a:lnSpc>
              <a:buFont typeface="Wingdings" pitchFamily="2" charset="2"/>
              <a:buNone/>
              <a:defRPr/>
            </a:pPr>
            <a:endParaRPr lang="en-US" sz="2400" b="1" dirty="0" smtClean="0">
              <a:solidFill>
                <a:srgbClr val="FFFF66"/>
              </a:solidFill>
              <a:cs typeface="B Koodak" pitchFamily="2" charset="-78"/>
            </a:endParaRPr>
          </a:p>
          <a:p>
            <a:pPr algn="r" eaLnBrk="1" hangingPunct="1">
              <a:lnSpc>
                <a:spcPct val="80000"/>
              </a:lnSpc>
              <a:buFont typeface="Wingdings" pitchFamily="2" charset="2"/>
              <a:buNone/>
              <a:defRPr/>
            </a:pPr>
            <a:r>
              <a:rPr lang="ar-SA" sz="2400" dirty="0" smtClean="0">
                <a:cs typeface="B Koodak" pitchFamily="2" charset="-78"/>
              </a:rPr>
              <a:t>ميانگين زماني ارز</a:t>
            </a:r>
            <a:r>
              <a:rPr lang="fa-IR" sz="2400" dirty="0" smtClean="0">
                <a:cs typeface="B Koodak" pitchFamily="2" charset="-78"/>
              </a:rPr>
              <a:t>ش</a:t>
            </a:r>
            <a:r>
              <a:rPr lang="ar-SA" sz="2400" dirty="0" smtClean="0">
                <a:cs typeface="B Koodak" pitchFamily="2" charset="-78"/>
              </a:rPr>
              <a:t>يابي عملکر</a:t>
            </a:r>
            <a:r>
              <a:rPr lang="fa-IR" sz="2400" dirty="0" smtClean="0">
                <a:cs typeface="B Koodak" pitchFamily="2" charset="-78"/>
              </a:rPr>
              <a:t>د</a:t>
            </a:r>
            <a:r>
              <a:rPr lang="ar-SA" sz="2400" dirty="0" smtClean="0">
                <a:cs typeface="B Koodak" pitchFamily="2" charset="-78"/>
              </a:rPr>
              <a:t>، ب</a:t>
            </a:r>
            <a:r>
              <a:rPr lang="fa-IR" sz="2400" dirty="0" smtClean="0">
                <a:cs typeface="B Koodak" pitchFamily="2" charset="-78"/>
              </a:rPr>
              <a:t>ه </a:t>
            </a:r>
            <a:r>
              <a:rPr lang="ar-SA" sz="2400" dirty="0" smtClean="0">
                <a:cs typeface="B Koodak" pitchFamily="2" charset="-78"/>
              </a:rPr>
              <a:t>طور متوسط يک يا حداکثر دوبار در</a:t>
            </a:r>
            <a:endParaRPr lang="en-US" sz="2400" dirty="0" smtClean="0">
              <a:cs typeface="B Koodak" pitchFamily="2" charset="-78"/>
            </a:endParaRPr>
          </a:p>
          <a:p>
            <a:pPr algn="r" eaLnBrk="1" hangingPunct="1">
              <a:lnSpc>
                <a:spcPct val="80000"/>
              </a:lnSpc>
              <a:buFont typeface="Wingdings" pitchFamily="2" charset="2"/>
              <a:buNone/>
              <a:defRPr/>
            </a:pPr>
            <a:r>
              <a:rPr lang="ar-SA" sz="2400" dirty="0" smtClean="0">
                <a:cs typeface="B Koodak" pitchFamily="2" charset="-78"/>
              </a:rPr>
              <a:t> سال توصيه مي</a:t>
            </a:r>
            <a:r>
              <a:rPr lang="ar-SA" sz="2400" dirty="0" smtClean="0"/>
              <a:t>‌</a:t>
            </a:r>
            <a:r>
              <a:rPr lang="fa-IR" sz="2400" dirty="0" smtClean="0">
                <a:cs typeface="B Koodak" pitchFamily="2" charset="-78"/>
              </a:rPr>
              <a:t>شو</a:t>
            </a:r>
            <a:r>
              <a:rPr lang="ar-SA" sz="2400" dirty="0" smtClean="0">
                <a:cs typeface="B Koodak" pitchFamily="2" charset="-78"/>
              </a:rPr>
              <a:t>د. اگر فاصله زماني بين دو ارز</a:t>
            </a:r>
            <a:r>
              <a:rPr lang="fa-IR" sz="2400" dirty="0" smtClean="0">
                <a:cs typeface="B Koodak" pitchFamily="2" charset="-78"/>
              </a:rPr>
              <a:t>ش</a:t>
            </a:r>
            <a:r>
              <a:rPr lang="ar-SA" sz="2400" dirty="0" smtClean="0">
                <a:cs typeface="B Koodak" pitchFamily="2" charset="-78"/>
              </a:rPr>
              <a:t>يابي زياد باشد ممکن است </a:t>
            </a:r>
            <a:endParaRPr lang="en-US" sz="2400" dirty="0" smtClean="0">
              <a:cs typeface="B Koodak" pitchFamily="2" charset="-78"/>
            </a:endParaRPr>
          </a:p>
          <a:p>
            <a:pPr algn="r" eaLnBrk="1" hangingPunct="1">
              <a:lnSpc>
                <a:spcPct val="80000"/>
              </a:lnSpc>
              <a:buFont typeface="Wingdings" pitchFamily="2" charset="2"/>
              <a:buNone/>
              <a:defRPr/>
            </a:pPr>
            <a:r>
              <a:rPr lang="ar-SA" sz="2400" dirty="0" smtClean="0">
                <a:cs typeface="B Koodak" pitchFamily="2" charset="-78"/>
              </a:rPr>
              <a:t>خيلي از مواردي که مي</a:t>
            </a:r>
            <a:r>
              <a:rPr lang="ar-SA" sz="2400" dirty="0" smtClean="0"/>
              <a:t>‌</a:t>
            </a:r>
            <a:r>
              <a:rPr lang="ar-SA" sz="2400" dirty="0" smtClean="0">
                <a:cs typeface="B Koodak" pitchFamily="2" charset="-78"/>
              </a:rPr>
              <a:t>توانند در ارز</a:t>
            </a:r>
            <a:r>
              <a:rPr lang="fa-IR" sz="2400" dirty="0" smtClean="0">
                <a:cs typeface="B Koodak" pitchFamily="2" charset="-78"/>
              </a:rPr>
              <a:t>ش</a:t>
            </a:r>
            <a:r>
              <a:rPr lang="ar-SA" sz="2400" dirty="0" smtClean="0">
                <a:cs typeface="B Koodak" pitchFamily="2" charset="-78"/>
              </a:rPr>
              <a:t>يابي موثر واقع شوند فراموش </a:t>
            </a:r>
            <a:r>
              <a:rPr lang="fa-IR" sz="2400" dirty="0" smtClean="0">
                <a:cs typeface="B Koodak" pitchFamily="2" charset="-78"/>
              </a:rPr>
              <a:t>شون</a:t>
            </a:r>
            <a:r>
              <a:rPr lang="ar-SA" sz="2400" dirty="0" smtClean="0">
                <a:cs typeface="B Koodak" pitchFamily="2" charset="-78"/>
              </a:rPr>
              <a:t>د و از </a:t>
            </a:r>
            <a:endParaRPr lang="en-US" sz="2400" dirty="0" smtClean="0">
              <a:cs typeface="B Koodak" pitchFamily="2" charset="-78"/>
            </a:endParaRPr>
          </a:p>
          <a:p>
            <a:pPr algn="r" eaLnBrk="1" hangingPunct="1">
              <a:lnSpc>
                <a:spcPct val="80000"/>
              </a:lnSpc>
              <a:buFont typeface="Wingdings" pitchFamily="2" charset="2"/>
              <a:buNone/>
              <a:defRPr/>
            </a:pPr>
            <a:r>
              <a:rPr lang="ar-SA" sz="2400" dirty="0" smtClean="0">
                <a:cs typeface="B Koodak" pitchFamily="2" charset="-78"/>
              </a:rPr>
              <a:t>طرف ديگر چنانچه فاصله زماني بين ارز</a:t>
            </a:r>
            <a:r>
              <a:rPr lang="fa-IR" sz="2400" dirty="0" smtClean="0">
                <a:cs typeface="B Koodak" pitchFamily="2" charset="-78"/>
              </a:rPr>
              <a:t>ش</a:t>
            </a:r>
            <a:r>
              <a:rPr lang="ar-SA" sz="2400" dirty="0" smtClean="0">
                <a:cs typeface="B Koodak" pitchFamily="2" charset="-78"/>
              </a:rPr>
              <a:t>يابي</a:t>
            </a:r>
            <a:r>
              <a:rPr lang="ar-SA" sz="2400" dirty="0" smtClean="0"/>
              <a:t>‌</a:t>
            </a:r>
            <a:r>
              <a:rPr lang="ar-SA" sz="2400" dirty="0" smtClean="0">
                <a:cs typeface="B Koodak" pitchFamily="2" charset="-78"/>
              </a:rPr>
              <a:t>ها بيش از حد ب</a:t>
            </a:r>
            <a:r>
              <a:rPr lang="fa-IR" sz="2400" dirty="0" smtClean="0">
                <a:cs typeface="B Koodak" pitchFamily="2" charset="-78"/>
              </a:rPr>
              <a:t>ه </a:t>
            </a:r>
            <a:r>
              <a:rPr lang="ar-SA" sz="2400" dirty="0" smtClean="0">
                <a:cs typeface="B Koodak" pitchFamily="2" charset="-78"/>
              </a:rPr>
              <a:t>هم نزديک باشند</a:t>
            </a:r>
            <a:endParaRPr lang="en-US" sz="2400" dirty="0" smtClean="0">
              <a:cs typeface="B Koodak" pitchFamily="2" charset="-78"/>
            </a:endParaRPr>
          </a:p>
          <a:p>
            <a:pPr algn="r" eaLnBrk="1" hangingPunct="1">
              <a:lnSpc>
                <a:spcPct val="80000"/>
              </a:lnSpc>
              <a:buFont typeface="Wingdings" pitchFamily="2" charset="2"/>
              <a:buNone/>
              <a:defRPr/>
            </a:pPr>
            <a:r>
              <a:rPr lang="ar-SA" sz="2400" dirty="0" smtClean="0">
                <a:cs typeface="B Koodak" pitchFamily="2" charset="-78"/>
              </a:rPr>
              <a:t> ممکن است </a:t>
            </a:r>
            <a:r>
              <a:rPr lang="fa-IR" sz="2400" dirty="0" smtClean="0">
                <a:cs typeface="B Koodak" pitchFamily="2" charset="-78"/>
              </a:rPr>
              <a:t>منجر به </a:t>
            </a:r>
            <a:r>
              <a:rPr lang="ar-SA" sz="2400" dirty="0" smtClean="0">
                <a:cs typeface="B Koodak" pitchFamily="2" charset="-78"/>
              </a:rPr>
              <a:t>روزمرگي گردد. </a:t>
            </a:r>
            <a:endParaRPr lang="fa-IR" sz="2400" dirty="0" smtClean="0">
              <a:cs typeface="B Koodak" pitchFamily="2" charset="-78"/>
            </a:endParaRPr>
          </a:p>
          <a:p>
            <a:pPr algn="r" eaLnBrk="1" hangingPunct="1">
              <a:lnSpc>
                <a:spcPct val="80000"/>
              </a:lnSpc>
              <a:buFont typeface="Wingdings" pitchFamily="2" charset="2"/>
              <a:buNone/>
              <a:defRPr/>
            </a:pPr>
            <a:r>
              <a:rPr lang="ar-SA" sz="2400" dirty="0" smtClean="0">
                <a:cs typeface="B Koodak" pitchFamily="2" charset="-78"/>
              </a:rPr>
              <a:t>بهترين حالت زماني جهت ارز</a:t>
            </a:r>
            <a:r>
              <a:rPr lang="fa-IR" sz="2400" dirty="0" smtClean="0">
                <a:cs typeface="B Koodak" pitchFamily="2" charset="-78"/>
              </a:rPr>
              <a:t>ش</a:t>
            </a:r>
            <a:r>
              <a:rPr lang="ar-SA" sz="2400" dirty="0" smtClean="0">
                <a:cs typeface="B Koodak" pitchFamily="2" charset="-78"/>
              </a:rPr>
              <a:t>يابي عملکرد اين</a:t>
            </a:r>
            <a:r>
              <a:rPr lang="fa-IR" sz="2400" dirty="0" smtClean="0">
                <a:cs typeface="B Koodak" pitchFamily="2" charset="-78"/>
              </a:rPr>
              <a:t> ا</a:t>
            </a:r>
            <a:r>
              <a:rPr lang="ar-SA" sz="2400" dirty="0" smtClean="0">
                <a:cs typeface="B Koodak" pitchFamily="2" charset="-78"/>
              </a:rPr>
              <a:t>ست که ارز</a:t>
            </a:r>
            <a:r>
              <a:rPr lang="fa-IR" sz="2400" dirty="0" smtClean="0">
                <a:cs typeface="B Koodak" pitchFamily="2" charset="-78"/>
              </a:rPr>
              <a:t>ش</a:t>
            </a:r>
            <a:r>
              <a:rPr lang="ar-SA" sz="2400" dirty="0" smtClean="0">
                <a:cs typeface="B Koodak" pitchFamily="2" charset="-78"/>
              </a:rPr>
              <a:t>يابي</a:t>
            </a:r>
            <a:r>
              <a:rPr lang="ar-SA" sz="2400" dirty="0" smtClean="0"/>
              <a:t>‌</a:t>
            </a:r>
            <a:r>
              <a:rPr lang="ar-SA" sz="2400" dirty="0" smtClean="0">
                <a:cs typeface="B Koodak" pitchFamily="2" charset="-78"/>
              </a:rPr>
              <a:t>هاي</a:t>
            </a:r>
            <a:endParaRPr lang="fa-IR" sz="2400" dirty="0" smtClean="0">
              <a:cs typeface="B Koodak" pitchFamily="2" charset="-78"/>
            </a:endParaRPr>
          </a:p>
          <a:p>
            <a:pPr algn="r" eaLnBrk="1" hangingPunct="1">
              <a:lnSpc>
                <a:spcPct val="80000"/>
              </a:lnSpc>
              <a:buFont typeface="Wingdings" pitchFamily="2" charset="2"/>
              <a:buNone/>
              <a:defRPr/>
            </a:pPr>
            <a:r>
              <a:rPr lang="ar-SA" sz="2400" dirty="0" smtClean="0">
                <a:cs typeface="B Koodak" pitchFamily="2" charset="-78"/>
              </a:rPr>
              <a:t> غير رسمي ب</a:t>
            </a:r>
            <a:r>
              <a:rPr lang="fa-IR" sz="2400" dirty="0" smtClean="0">
                <a:cs typeface="B Koodak" pitchFamily="2" charset="-78"/>
              </a:rPr>
              <a:t>ه </a:t>
            </a:r>
            <a:r>
              <a:rPr lang="ar-SA" sz="2400" dirty="0" smtClean="0">
                <a:cs typeface="B Koodak" pitchFamily="2" charset="-78"/>
              </a:rPr>
              <a:t>صورت متوالي</a:t>
            </a:r>
            <a:r>
              <a:rPr lang="fa-IR" sz="2400" dirty="0" smtClean="0">
                <a:cs typeface="B Koodak" pitchFamily="2" charset="-78"/>
              </a:rPr>
              <a:t> (مثلا دو ماهانه)</a:t>
            </a:r>
            <a:r>
              <a:rPr lang="ar-SA" sz="2400" dirty="0" smtClean="0">
                <a:cs typeface="B Koodak" pitchFamily="2" charset="-78"/>
              </a:rPr>
              <a:t> انجام شده و نتايج</a:t>
            </a:r>
            <a:r>
              <a:rPr lang="fa-IR" sz="2400" dirty="0" smtClean="0">
                <a:cs typeface="B Koodak" pitchFamily="2" charset="-78"/>
              </a:rPr>
              <a:t> </a:t>
            </a:r>
            <a:r>
              <a:rPr lang="ar-SA" sz="2400" dirty="0" smtClean="0">
                <a:cs typeface="B Koodak" pitchFamily="2" charset="-78"/>
              </a:rPr>
              <a:t>آن ثبت گردد </a:t>
            </a:r>
            <a:endParaRPr lang="fa-IR" sz="2400" dirty="0" smtClean="0">
              <a:cs typeface="B Koodak" pitchFamily="2" charset="-78"/>
            </a:endParaRPr>
          </a:p>
          <a:p>
            <a:pPr algn="r" eaLnBrk="1" hangingPunct="1">
              <a:lnSpc>
                <a:spcPct val="80000"/>
              </a:lnSpc>
              <a:buFont typeface="Wingdings" pitchFamily="2" charset="2"/>
              <a:buNone/>
              <a:defRPr/>
            </a:pPr>
            <a:r>
              <a:rPr lang="ar-SA" sz="2400" dirty="0" smtClean="0">
                <a:cs typeface="B Koodak" pitchFamily="2" charset="-78"/>
              </a:rPr>
              <a:t>و از طرف ديگر در ارز</a:t>
            </a:r>
            <a:r>
              <a:rPr lang="fa-IR" sz="2400" dirty="0" smtClean="0">
                <a:cs typeface="B Koodak" pitchFamily="2" charset="-78"/>
              </a:rPr>
              <a:t>ش</a:t>
            </a:r>
            <a:r>
              <a:rPr lang="ar-SA" sz="2400" dirty="0" smtClean="0">
                <a:cs typeface="B Koodak" pitchFamily="2" charset="-78"/>
              </a:rPr>
              <a:t>يابي نهايي و رسمي بتوان با جمع</a:t>
            </a:r>
            <a:r>
              <a:rPr lang="ar-SA" sz="2400" dirty="0" smtClean="0"/>
              <a:t>‌</a:t>
            </a:r>
            <a:r>
              <a:rPr lang="ar-SA" sz="2400" dirty="0" smtClean="0">
                <a:cs typeface="B Koodak" pitchFamily="2" charset="-78"/>
              </a:rPr>
              <a:t>بندي</a:t>
            </a:r>
            <a:r>
              <a:rPr lang="fa-IR" sz="2400" dirty="0" smtClean="0">
                <a:cs typeface="B Koodak" pitchFamily="2" charset="-78"/>
              </a:rPr>
              <a:t> </a:t>
            </a:r>
            <a:r>
              <a:rPr lang="ar-SA" sz="2400" dirty="0" smtClean="0">
                <a:cs typeface="B Koodak" pitchFamily="2" charset="-78"/>
              </a:rPr>
              <a:t>نتايج ارز</a:t>
            </a:r>
            <a:r>
              <a:rPr lang="fa-IR" sz="2400" dirty="0" smtClean="0">
                <a:cs typeface="B Koodak" pitchFamily="2" charset="-78"/>
              </a:rPr>
              <a:t>ش</a:t>
            </a:r>
            <a:r>
              <a:rPr lang="ar-SA" sz="2400" dirty="0" smtClean="0">
                <a:cs typeface="B Koodak" pitchFamily="2" charset="-78"/>
              </a:rPr>
              <a:t>يابي</a:t>
            </a:r>
            <a:r>
              <a:rPr lang="ar-SA" sz="2400" dirty="0" smtClean="0"/>
              <a:t>‌</a:t>
            </a:r>
            <a:r>
              <a:rPr lang="ar-SA" sz="2400" dirty="0" smtClean="0">
                <a:cs typeface="B Koodak" pitchFamily="2" charset="-78"/>
              </a:rPr>
              <a:t>هاي</a:t>
            </a:r>
            <a:endParaRPr lang="fa-IR" sz="2400" dirty="0" smtClean="0">
              <a:cs typeface="B Koodak" pitchFamily="2" charset="-78"/>
            </a:endParaRPr>
          </a:p>
          <a:p>
            <a:pPr algn="r" eaLnBrk="1" hangingPunct="1">
              <a:lnSpc>
                <a:spcPct val="80000"/>
              </a:lnSpc>
              <a:buFont typeface="Wingdings" pitchFamily="2" charset="2"/>
              <a:buNone/>
              <a:defRPr/>
            </a:pPr>
            <a:r>
              <a:rPr lang="ar-SA" sz="2400" dirty="0" smtClean="0">
                <a:cs typeface="B Koodak" pitchFamily="2" charset="-78"/>
              </a:rPr>
              <a:t> غير رسمي قبلي به نتيجه مطلوب </a:t>
            </a:r>
            <a:r>
              <a:rPr lang="fa-IR" sz="2400" dirty="0" smtClean="0">
                <a:cs typeface="B Koodak" pitchFamily="2" charset="-78"/>
              </a:rPr>
              <a:t>دست یافت</a:t>
            </a:r>
            <a:r>
              <a:rPr lang="fa-IR" sz="2000" dirty="0" smtClean="0">
                <a:cs typeface="B Koodak" pitchFamily="2" charset="-78"/>
              </a:rPr>
              <a:t>.</a:t>
            </a:r>
            <a:endParaRPr lang="en-US" sz="2000" dirty="0" smtClean="0">
              <a:cs typeface="B Koodak"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fade">
                                      <p:cBhvr>
                                        <p:cTn id="7" dur="2000"/>
                                        <p:tgtEl>
                                          <p:spTgt spid="122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291">
                                            <p:txEl>
                                              <p:pRg st="2" end="2"/>
                                            </p:txEl>
                                          </p:spTgt>
                                        </p:tgtEl>
                                        <p:attrNameLst>
                                          <p:attrName>style.visibility</p:attrName>
                                        </p:attrNameLst>
                                      </p:cBhvr>
                                      <p:to>
                                        <p:strVal val="visible"/>
                                      </p:to>
                                    </p:set>
                                    <p:animEffect transition="in" filter="fade">
                                      <p:cBhvr>
                                        <p:cTn id="12" dur="2000"/>
                                        <p:tgtEl>
                                          <p:spTgt spid="1229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291">
                                            <p:txEl>
                                              <p:pRg st="3" end="3"/>
                                            </p:txEl>
                                          </p:spTgt>
                                        </p:tgtEl>
                                        <p:attrNameLst>
                                          <p:attrName>style.visibility</p:attrName>
                                        </p:attrNameLst>
                                      </p:cBhvr>
                                      <p:to>
                                        <p:strVal val="visible"/>
                                      </p:to>
                                    </p:set>
                                    <p:animEffect transition="in" filter="fade">
                                      <p:cBhvr>
                                        <p:cTn id="17" dur="2000"/>
                                        <p:tgtEl>
                                          <p:spTgt spid="1229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291">
                                            <p:txEl>
                                              <p:pRg st="4" end="4"/>
                                            </p:txEl>
                                          </p:spTgt>
                                        </p:tgtEl>
                                        <p:attrNameLst>
                                          <p:attrName>style.visibility</p:attrName>
                                        </p:attrNameLst>
                                      </p:cBhvr>
                                      <p:to>
                                        <p:strVal val="visible"/>
                                      </p:to>
                                    </p:set>
                                    <p:animEffect transition="in" filter="fade">
                                      <p:cBhvr>
                                        <p:cTn id="22" dur="2000"/>
                                        <p:tgtEl>
                                          <p:spTgt spid="12291">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291">
                                            <p:txEl>
                                              <p:pRg st="5" end="5"/>
                                            </p:txEl>
                                          </p:spTgt>
                                        </p:tgtEl>
                                        <p:attrNameLst>
                                          <p:attrName>style.visibility</p:attrName>
                                        </p:attrNameLst>
                                      </p:cBhvr>
                                      <p:to>
                                        <p:strVal val="visible"/>
                                      </p:to>
                                    </p:set>
                                    <p:animEffect transition="in" filter="fade">
                                      <p:cBhvr>
                                        <p:cTn id="27" dur="2000"/>
                                        <p:tgtEl>
                                          <p:spTgt spid="12291">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291">
                                            <p:txEl>
                                              <p:pRg st="6" end="6"/>
                                            </p:txEl>
                                          </p:spTgt>
                                        </p:tgtEl>
                                        <p:attrNameLst>
                                          <p:attrName>style.visibility</p:attrName>
                                        </p:attrNameLst>
                                      </p:cBhvr>
                                      <p:to>
                                        <p:strVal val="visible"/>
                                      </p:to>
                                    </p:set>
                                    <p:animEffect transition="in" filter="fade">
                                      <p:cBhvr>
                                        <p:cTn id="32" dur="2000"/>
                                        <p:tgtEl>
                                          <p:spTgt spid="12291">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291">
                                            <p:txEl>
                                              <p:pRg st="7" end="7"/>
                                            </p:txEl>
                                          </p:spTgt>
                                        </p:tgtEl>
                                        <p:attrNameLst>
                                          <p:attrName>style.visibility</p:attrName>
                                        </p:attrNameLst>
                                      </p:cBhvr>
                                      <p:to>
                                        <p:strVal val="visible"/>
                                      </p:to>
                                    </p:set>
                                    <p:animEffect transition="in" filter="fade">
                                      <p:cBhvr>
                                        <p:cTn id="37" dur="2000"/>
                                        <p:tgtEl>
                                          <p:spTgt spid="12291">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291">
                                            <p:txEl>
                                              <p:pRg st="8" end="8"/>
                                            </p:txEl>
                                          </p:spTgt>
                                        </p:tgtEl>
                                        <p:attrNameLst>
                                          <p:attrName>style.visibility</p:attrName>
                                        </p:attrNameLst>
                                      </p:cBhvr>
                                      <p:to>
                                        <p:strVal val="visible"/>
                                      </p:to>
                                    </p:set>
                                    <p:animEffect transition="in" filter="fade">
                                      <p:cBhvr>
                                        <p:cTn id="42" dur="2000"/>
                                        <p:tgtEl>
                                          <p:spTgt spid="12291">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291">
                                            <p:txEl>
                                              <p:pRg st="9" end="9"/>
                                            </p:txEl>
                                          </p:spTgt>
                                        </p:tgtEl>
                                        <p:attrNameLst>
                                          <p:attrName>style.visibility</p:attrName>
                                        </p:attrNameLst>
                                      </p:cBhvr>
                                      <p:to>
                                        <p:strVal val="visible"/>
                                      </p:to>
                                    </p:set>
                                    <p:animEffect transition="in" filter="fade">
                                      <p:cBhvr>
                                        <p:cTn id="47" dur="2000"/>
                                        <p:tgtEl>
                                          <p:spTgt spid="12291">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2291">
                                            <p:txEl>
                                              <p:pRg st="10" end="10"/>
                                            </p:txEl>
                                          </p:spTgt>
                                        </p:tgtEl>
                                        <p:attrNameLst>
                                          <p:attrName>style.visibility</p:attrName>
                                        </p:attrNameLst>
                                      </p:cBhvr>
                                      <p:to>
                                        <p:strVal val="visible"/>
                                      </p:to>
                                    </p:set>
                                    <p:animEffect transition="in" filter="fade">
                                      <p:cBhvr>
                                        <p:cTn id="52" dur="2000"/>
                                        <p:tgtEl>
                                          <p:spTgt spid="1229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19872" y="2130425"/>
            <a:ext cx="5038328" cy="3314799"/>
          </a:xfrm>
        </p:spPr>
        <p:txBody>
          <a:bodyPr>
            <a:normAutofit/>
          </a:bodyPr>
          <a:lstStyle/>
          <a:p>
            <a:r>
              <a:rPr lang="fa-IR" sz="8000" dirty="0" smtClean="0">
                <a:solidFill>
                  <a:srgbClr val="0070C0"/>
                </a:solidFill>
                <a:cs typeface="2  Niki Border" pitchFamily="2" charset="-78"/>
              </a:rPr>
              <a:t>چه باید کرد؟ </a:t>
            </a:r>
            <a:endParaRPr lang="en-US" sz="8000" dirty="0">
              <a:solidFill>
                <a:srgbClr val="0070C0"/>
              </a:solidFill>
              <a:cs typeface="2  Niki Border" pitchFamily="2" charset="-78"/>
            </a:endParaRPr>
          </a:p>
        </p:txBody>
      </p:sp>
      <p:sp>
        <p:nvSpPr>
          <p:cNvPr id="3" name="Subtitle 2"/>
          <p:cNvSpPr>
            <a:spLocks noGrp="1"/>
          </p:cNvSpPr>
          <p:nvPr>
            <p:ph type="subTitle" idx="1"/>
          </p:nvPr>
        </p:nvSpPr>
        <p:spPr/>
        <p:txBody>
          <a:bodyPr/>
          <a:lstStyle/>
          <a:p>
            <a:endParaRPr lang="en-US"/>
          </a:p>
        </p:txBody>
      </p:sp>
      <p:pic>
        <p:nvPicPr>
          <p:cNvPr id="4" name="Picture 6" descr="BD00028_"/>
          <p:cNvPicPr>
            <a:picLocks noGrp="1" noChangeAspect="1" noChangeArrowheads="1"/>
          </p:cNvPicPr>
          <p:nvPr>
            <p:ph type="chart" idx="1"/>
          </p:nvPr>
        </p:nvPicPr>
        <p:blipFill>
          <a:blip r:embed="rId2" cstate="print"/>
          <a:srcRect/>
          <a:stretch>
            <a:fillRect/>
          </a:stretch>
        </p:blipFill>
        <p:spPr>
          <a:xfrm>
            <a:off x="899592" y="980728"/>
            <a:ext cx="2438400" cy="4495800"/>
          </a:xfr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rrowheads="1"/>
          </p:cNvSpPr>
          <p:nvPr>
            <p:ph type="title"/>
          </p:nvPr>
        </p:nvSpPr>
        <p:spPr>
          <a:xfrm>
            <a:off x="457200" y="274638"/>
            <a:ext cx="8229600" cy="1020762"/>
          </a:xfrm>
        </p:spPr>
        <p:txBody>
          <a:bodyPr>
            <a:normAutofit fontScale="90000"/>
          </a:bodyPr>
          <a:lstStyle/>
          <a:p>
            <a:pPr eaLnBrk="1" hangingPunct="1">
              <a:defRPr/>
            </a:pPr>
            <a:r>
              <a:rPr lang="fa-IR" sz="4000" b="0" dirty="0" smtClean="0">
                <a:solidFill>
                  <a:srgbClr val="0070C0"/>
                </a:solidFill>
                <a:effectLst>
                  <a:outerShdw blurRad="38100" dist="38100" dir="2700000" algn="tl">
                    <a:srgbClr val="000000">
                      <a:alpha val="43137"/>
                    </a:srgbClr>
                  </a:outerShdw>
                </a:effectLst>
                <a:cs typeface="B Zar" pitchFamily="2" charset="-78"/>
              </a:rPr>
              <a:t>ده اشتباه مدیران هنگام ارزشیابی عملکرد منابع انسانی:</a:t>
            </a:r>
            <a:r>
              <a:rPr lang="fa-IR" sz="4000" dirty="0" smtClean="0">
                <a:solidFill>
                  <a:srgbClr val="0070C0"/>
                </a:solidFill>
                <a:effectLst>
                  <a:outerShdw blurRad="38100" dist="38100" dir="2700000" algn="tl">
                    <a:srgbClr val="000000">
                      <a:alpha val="43137"/>
                    </a:srgbClr>
                  </a:outerShdw>
                </a:effectLst>
                <a:cs typeface="B Zar" pitchFamily="2" charset="-78"/>
              </a:rPr>
              <a:t/>
            </a:r>
            <a:br>
              <a:rPr lang="fa-IR" sz="4000" dirty="0" smtClean="0">
                <a:solidFill>
                  <a:srgbClr val="0070C0"/>
                </a:solidFill>
                <a:effectLst>
                  <a:outerShdw blurRad="38100" dist="38100" dir="2700000" algn="tl">
                    <a:srgbClr val="000000">
                      <a:alpha val="43137"/>
                    </a:srgbClr>
                  </a:outerShdw>
                </a:effectLst>
                <a:cs typeface="B Zar" pitchFamily="2" charset="-78"/>
              </a:rPr>
            </a:br>
            <a:endParaRPr lang="en-US" sz="4000" dirty="0" smtClean="0">
              <a:solidFill>
                <a:srgbClr val="0070C0"/>
              </a:solidFill>
              <a:effectLst>
                <a:outerShdw blurRad="38100" dist="38100" dir="2700000" algn="tl">
                  <a:srgbClr val="000000">
                    <a:alpha val="43137"/>
                  </a:srgbClr>
                </a:outerShdw>
              </a:effectLst>
              <a:cs typeface="B Zar" pitchFamily="2" charset="-78"/>
            </a:endParaRPr>
          </a:p>
        </p:txBody>
      </p:sp>
      <p:sp>
        <p:nvSpPr>
          <p:cNvPr id="168963" name="Rectangle 3"/>
          <p:cNvSpPr>
            <a:spLocks noGrp="1" noChangeArrowheads="1"/>
          </p:cNvSpPr>
          <p:nvPr>
            <p:ph type="body" idx="1"/>
          </p:nvPr>
        </p:nvSpPr>
        <p:spPr>
          <a:xfrm>
            <a:off x="2627784" y="1124744"/>
            <a:ext cx="6059016" cy="5001419"/>
          </a:xfrm>
        </p:spPr>
        <p:txBody>
          <a:bodyPr>
            <a:normAutofit fontScale="92500" lnSpcReduction="20000"/>
          </a:bodyPr>
          <a:lstStyle/>
          <a:p>
            <a:pPr algn="r" rtl="1" eaLnBrk="1" hangingPunct="1">
              <a:lnSpc>
                <a:spcPct val="90000"/>
              </a:lnSpc>
              <a:defRPr/>
            </a:pPr>
            <a:r>
              <a:rPr lang="fa-IR" dirty="0" smtClean="0">
                <a:solidFill>
                  <a:srgbClr val="002060"/>
                </a:solidFill>
                <a:cs typeface="2  Compset" pitchFamily="2" charset="-78"/>
              </a:rPr>
              <a:t>1-  صرف وقت بیشتر در ارزشیابی عملکرد به جای طرح­ریزی و برنامه­ریزی عملکرد در طول سال.</a:t>
            </a:r>
          </a:p>
          <a:p>
            <a:pPr algn="r" rtl="1" eaLnBrk="1" hangingPunct="1">
              <a:lnSpc>
                <a:spcPct val="90000"/>
              </a:lnSpc>
              <a:defRPr/>
            </a:pPr>
            <a:r>
              <a:rPr lang="fa-IR" dirty="0" smtClean="0">
                <a:solidFill>
                  <a:srgbClr val="002060"/>
                </a:solidFill>
                <a:cs typeface="2  Compset" pitchFamily="2" charset="-78"/>
              </a:rPr>
              <a:t>2-  مقایسه کارکنان با یکدیگر.</a:t>
            </a:r>
          </a:p>
          <a:p>
            <a:pPr algn="r" rtl="1" eaLnBrk="1" hangingPunct="1">
              <a:lnSpc>
                <a:spcPct val="90000"/>
              </a:lnSpc>
              <a:defRPr/>
            </a:pPr>
            <a:r>
              <a:rPr lang="fa-IR" dirty="0" smtClean="0">
                <a:solidFill>
                  <a:srgbClr val="002060"/>
                </a:solidFill>
                <a:cs typeface="2  Compset" pitchFamily="2" charset="-78"/>
              </a:rPr>
              <a:t>3-  فراموش کردن این موضوع که ارزشیابی درباره پیشرفت و بهبود است نه برای سرزنش کردن.</a:t>
            </a:r>
          </a:p>
          <a:p>
            <a:pPr algn="r" rtl="1" eaLnBrk="1" hangingPunct="1">
              <a:lnSpc>
                <a:spcPct val="90000"/>
              </a:lnSpc>
              <a:defRPr/>
            </a:pPr>
            <a:r>
              <a:rPr lang="fa-IR" dirty="0" smtClean="0">
                <a:solidFill>
                  <a:srgbClr val="002060"/>
                </a:solidFill>
                <a:cs typeface="2  Compset" pitchFamily="2" charset="-78"/>
              </a:rPr>
              <a:t>4-  تصور اینکه شکل رتبه­بندی، شکلی است هدف­دار، خالی از نظر شخصی و ابزاری بیطرفانه.</a:t>
            </a:r>
          </a:p>
          <a:p>
            <a:pPr algn="r" rtl="1" eaLnBrk="1" hangingPunct="1">
              <a:lnSpc>
                <a:spcPct val="90000"/>
              </a:lnSpc>
              <a:defRPr/>
            </a:pPr>
            <a:r>
              <a:rPr lang="fa-IR" dirty="0" smtClean="0">
                <a:solidFill>
                  <a:srgbClr val="002060"/>
                </a:solidFill>
                <a:cs typeface="2  Compset" pitchFamily="2" charset="-78"/>
              </a:rPr>
              <a:t>5- توقف ارزشیابی عملکرد، به هنگامی که حقوق و مزایای یک شخص، دیگر بستگی به ارزشیابی ندارد</a:t>
            </a:r>
            <a:r>
              <a:rPr lang="fa-IR" dirty="0" smtClean="0">
                <a:cs typeface="B Zar" pitchFamily="2" charset="-78"/>
              </a:rPr>
              <a:t>.</a:t>
            </a:r>
            <a:endParaRPr lang="en-US" dirty="0" smtClean="0">
              <a:cs typeface="B Zar" pitchFamily="2" charset="-78"/>
            </a:endParaRPr>
          </a:p>
        </p:txBody>
      </p:sp>
      <p:pic>
        <p:nvPicPr>
          <p:cNvPr id="5" name="Picture 6" descr="PE01931_"/>
          <p:cNvPicPr>
            <a:picLocks noChangeAspect="1" noChangeArrowheads="1"/>
          </p:cNvPicPr>
          <p:nvPr/>
        </p:nvPicPr>
        <p:blipFill>
          <a:blip r:embed="rId2" cstate="print"/>
          <a:srcRect/>
          <a:stretch>
            <a:fillRect/>
          </a:stretch>
        </p:blipFill>
        <p:spPr bwMode="auto">
          <a:xfrm>
            <a:off x="323528" y="3429000"/>
            <a:ext cx="2594611" cy="2913112"/>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rrowheads="1"/>
          </p:cNvSpPr>
          <p:nvPr>
            <p:ph type="title"/>
          </p:nvPr>
        </p:nvSpPr>
        <p:spPr/>
        <p:txBody>
          <a:bodyPr>
            <a:normAutofit/>
          </a:bodyPr>
          <a:lstStyle/>
          <a:p>
            <a:pPr algn="r" eaLnBrk="1" hangingPunct="1">
              <a:defRPr/>
            </a:pPr>
            <a:r>
              <a:rPr lang="fa-IR" sz="2400" dirty="0" smtClean="0">
                <a:solidFill>
                  <a:srgbClr val="0070C0"/>
                </a:solidFill>
                <a:effectLst>
                  <a:outerShdw blurRad="38100" dist="38100" dir="2700000" algn="tl">
                    <a:srgbClr val="000000">
                      <a:alpha val="43137"/>
                    </a:srgbClr>
                  </a:outerShdw>
                </a:effectLst>
                <a:cs typeface="2  Titr" pitchFamily="2" charset="-78"/>
              </a:rPr>
              <a:t>ادامه</a:t>
            </a:r>
          </a:p>
        </p:txBody>
      </p:sp>
      <p:sp>
        <p:nvSpPr>
          <p:cNvPr id="169987" name="Rectangle 3"/>
          <p:cNvSpPr>
            <a:spLocks noGrp="1" noChangeArrowheads="1"/>
          </p:cNvSpPr>
          <p:nvPr>
            <p:ph type="body" idx="1"/>
          </p:nvPr>
        </p:nvSpPr>
        <p:spPr/>
        <p:txBody>
          <a:bodyPr/>
          <a:lstStyle/>
          <a:p>
            <a:pPr algn="r" rtl="1" eaLnBrk="1" hangingPunct="1">
              <a:defRPr/>
            </a:pPr>
            <a:r>
              <a:rPr lang="fa-IR" dirty="0" smtClean="0">
                <a:cs typeface="B Zar" pitchFamily="2" charset="-78"/>
              </a:rPr>
              <a:t>6- باور کردن این موضوع که آنان در مقام و موقعیتی هستند که می­توانند به دقت کارکنان را ارزشیابی کنند.</a:t>
            </a:r>
          </a:p>
          <a:p>
            <a:pPr algn="r" rtl="1" eaLnBrk="1" hangingPunct="1">
              <a:defRPr/>
            </a:pPr>
            <a:r>
              <a:rPr lang="fa-IR" dirty="0" smtClean="0">
                <a:cs typeface="B Zar" pitchFamily="2" charset="-78"/>
              </a:rPr>
              <a:t> 7-  لغو یا به تأخیر انداختن جلسات ارزشیابی.</a:t>
            </a:r>
          </a:p>
          <a:p>
            <a:pPr algn="r" rtl="1" eaLnBrk="1" hangingPunct="1">
              <a:defRPr/>
            </a:pPr>
            <a:r>
              <a:rPr lang="fa-IR" dirty="0" smtClean="0">
                <a:cs typeface="B Zar" pitchFamily="2" charset="-78"/>
              </a:rPr>
              <a:t>   8- سنجش یا ارزشیابی مسائل کوچک و پیش پا افتاده.</a:t>
            </a:r>
          </a:p>
          <a:p>
            <a:pPr algn="r" rtl="1" eaLnBrk="1" hangingPunct="1">
              <a:defRPr/>
            </a:pPr>
            <a:r>
              <a:rPr lang="fa-IR" dirty="0" smtClean="0">
                <a:cs typeface="B Zar" pitchFamily="2" charset="-78"/>
              </a:rPr>
              <a:t>   9-  شگفت­زده کردن کارکنان در زمان ارزشیابی.</a:t>
            </a:r>
          </a:p>
          <a:p>
            <a:pPr algn="r" rtl="1" eaLnBrk="1" hangingPunct="1">
              <a:defRPr/>
            </a:pPr>
            <a:r>
              <a:rPr lang="fa-IR" dirty="0" smtClean="0">
                <a:cs typeface="B Zar" pitchFamily="2" charset="-78"/>
              </a:rPr>
              <a:t>10-  تصور اینکه همه کارکنان و همه شغل­ها باید درست به یک روش ارزشیابی شوند و برای همه از شیوه­ی واحد استفاده شود.</a:t>
            </a:r>
            <a:endParaRPr lang="en-US" dirty="0" smtClean="0">
              <a:cs typeface="B Zar" pitchFamily="2" charset="-7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43808" y="2130425"/>
            <a:ext cx="5614392" cy="3746847"/>
          </a:xfrm>
        </p:spPr>
        <p:txBody>
          <a:bodyPr>
            <a:normAutofit fontScale="90000"/>
          </a:bodyPr>
          <a:lstStyle/>
          <a:p>
            <a:pPr rtl="1"/>
            <a:r>
              <a:rPr lang="fa-IR" dirty="0" smtClean="0">
                <a:cs typeface="2  Niki Border" pitchFamily="2" charset="-78"/>
              </a:rPr>
              <a:t>وقتی به عملکرد فکر می کنید چه به ذهن </a:t>
            </a:r>
            <a:br>
              <a:rPr lang="fa-IR" dirty="0" smtClean="0">
                <a:cs typeface="2  Niki Border" pitchFamily="2" charset="-78"/>
              </a:rPr>
            </a:br>
            <a:r>
              <a:rPr lang="fa-IR" dirty="0" smtClean="0">
                <a:cs typeface="2  Niki Border" pitchFamily="2" charset="-78"/>
              </a:rPr>
              <a:t>شما می رسد؟</a:t>
            </a:r>
            <a:br>
              <a:rPr lang="fa-IR" dirty="0" smtClean="0">
                <a:cs typeface="2  Niki Border" pitchFamily="2" charset="-78"/>
              </a:rPr>
            </a:br>
            <a:r>
              <a:rPr lang="fa-IR" dirty="0" smtClean="0">
                <a:cs typeface="2  Niki Border" pitchFamily="2" charset="-78"/>
              </a:rPr>
              <a:t>چه چیزهایی درست و چه چیزهایی نادرست بوده است؟</a:t>
            </a:r>
            <a:r>
              <a:rPr lang="fa-IR" dirty="0" smtClean="0"/>
              <a:t/>
            </a:r>
            <a:br>
              <a:rPr lang="fa-IR" dirty="0" smtClean="0"/>
            </a:br>
            <a:endParaRPr lang="en-US" dirty="0"/>
          </a:p>
        </p:txBody>
      </p:sp>
      <p:sp>
        <p:nvSpPr>
          <p:cNvPr id="3" name="Subtitle 2"/>
          <p:cNvSpPr>
            <a:spLocks noGrp="1"/>
          </p:cNvSpPr>
          <p:nvPr>
            <p:ph type="subTitle" idx="1"/>
          </p:nvPr>
        </p:nvSpPr>
        <p:spPr>
          <a:xfrm>
            <a:off x="1403648" y="1052736"/>
            <a:ext cx="6400800" cy="766936"/>
          </a:xfrm>
        </p:spPr>
        <p:txBody>
          <a:bodyPr>
            <a:normAutofit/>
          </a:bodyPr>
          <a:lstStyle/>
          <a:p>
            <a:r>
              <a:rPr lang="fa-IR" sz="4000" b="1" dirty="0" smtClean="0">
                <a:cs typeface="2  Compset" pitchFamily="2" charset="-78"/>
              </a:rPr>
              <a:t>تامل درباره عملکرد</a:t>
            </a:r>
            <a:endParaRPr lang="en-US" sz="4000" b="1" dirty="0">
              <a:cs typeface="2  Compset" pitchFamily="2" charset="-78"/>
            </a:endParaRPr>
          </a:p>
        </p:txBody>
      </p:sp>
      <p:pic>
        <p:nvPicPr>
          <p:cNvPr id="4" name="Picture 7"/>
          <p:cNvPicPr>
            <a:picLocks noChangeAspect="1" noChangeArrowheads="1"/>
          </p:cNvPicPr>
          <p:nvPr/>
        </p:nvPicPr>
        <p:blipFill>
          <a:blip r:embed="rId2" cstate="print"/>
          <a:srcRect/>
          <a:stretch>
            <a:fillRect/>
          </a:stretch>
        </p:blipFill>
        <p:spPr>
          <a:xfrm>
            <a:off x="251520" y="2564904"/>
            <a:ext cx="2438400" cy="3733800"/>
          </a:xfrm>
          <a:prstGeom prst="rect">
            <a:avLst/>
          </a:prstGeo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rrowheads="1"/>
          </p:cNvSpPr>
          <p:nvPr>
            <p:ph type="title"/>
          </p:nvPr>
        </p:nvSpPr>
        <p:spPr/>
        <p:txBody>
          <a:bodyPr>
            <a:normAutofit fontScale="90000"/>
          </a:bodyPr>
          <a:lstStyle/>
          <a:p>
            <a:pPr eaLnBrk="1" hangingPunct="1">
              <a:defRPr/>
            </a:pPr>
            <a:r>
              <a:rPr lang="fa-IR" sz="3600" dirty="0" smtClean="0">
                <a:solidFill>
                  <a:srgbClr val="0070C0"/>
                </a:solidFill>
                <a:effectLst>
                  <a:outerShdw blurRad="38100" dist="38100" dir="2700000" algn="tl">
                    <a:srgbClr val="000000">
                      <a:alpha val="43137"/>
                    </a:srgbClr>
                  </a:outerShdw>
                </a:effectLst>
                <a:cs typeface="B Zar" pitchFamily="2" charset="-78"/>
              </a:rPr>
              <a:t>هفت اشتباهی که کارکنان هنگام ارزشیابی عملکرد به آن دچار میشوند:</a:t>
            </a:r>
            <a:endParaRPr lang="en-US" sz="3600" dirty="0" smtClean="0">
              <a:solidFill>
                <a:srgbClr val="0070C0"/>
              </a:solidFill>
              <a:effectLst>
                <a:outerShdw blurRad="38100" dist="38100" dir="2700000" algn="tl">
                  <a:srgbClr val="000000">
                    <a:alpha val="43137"/>
                  </a:srgbClr>
                </a:outerShdw>
              </a:effectLst>
              <a:cs typeface="B Zar" pitchFamily="2" charset="-78"/>
            </a:endParaRPr>
          </a:p>
        </p:txBody>
      </p:sp>
      <p:sp>
        <p:nvSpPr>
          <p:cNvPr id="171011" name="Rectangle 3"/>
          <p:cNvSpPr>
            <a:spLocks noGrp="1" noChangeArrowheads="1"/>
          </p:cNvSpPr>
          <p:nvPr>
            <p:ph type="body" idx="1"/>
          </p:nvPr>
        </p:nvSpPr>
        <p:spPr/>
        <p:txBody>
          <a:bodyPr/>
          <a:lstStyle/>
          <a:p>
            <a:pPr algn="r" rtl="1" eaLnBrk="1" hangingPunct="1">
              <a:lnSpc>
                <a:spcPct val="90000"/>
              </a:lnSpc>
              <a:defRPr/>
            </a:pPr>
            <a:r>
              <a:rPr lang="fa-IR" dirty="0" smtClean="0">
                <a:cs typeface="B Zar" pitchFamily="2" charset="-78"/>
              </a:rPr>
              <a:t>- تمرکز بر فرم­های ارزشیابی.</a:t>
            </a:r>
          </a:p>
          <a:p>
            <a:pPr algn="r" rtl="1" eaLnBrk="1" hangingPunct="1">
              <a:lnSpc>
                <a:spcPct val="90000"/>
              </a:lnSpc>
              <a:defRPr/>
            </a:pPr>
            <a:r>
              <a:rPr lang="fa-IR" dirty="0" smtClean="0">
                <a:cs typeface="B Zar" pitchFamily="2" charset="-78"/>
              </a:rPr>
              <a:t>2- عدم آمادگی قبلی.</a:t>
            </a:r>
          </a:p>
          <a:p>
            <a:pPr algn="r" rtl="1" eaLnBrk="1" hangingPunct="1">
              <a:lnSpc>
                <a:spcPct val="90000"/>
              </a:lnSpc>
              <a:defRPr/>
            </a:pPr>
            <a:r>
              <a:rPr lang="fa-IR" dirty="0" smtClean="0">
                <a:cs typeface="B Zar" pitchFamily="2" charset="-78"/>
              </a:rPr>
              <a:t>3- حالت دفاعی به خود گرفتن.</a:t>
            </a:r>
          </a:p>
          <a:p>
            <a:pPr algn="r" rtl="1" eaLnBrk="1" hangingPunct="1">
              <a:lnSpc>
                <a:spcPct val="90000"/>
              </a:lnSpc>
              <a:defRPr/>
            </a:pPr>
            <a:r>
              <a:rPr lang="fa-IR" dirty="0" smtClean="0">
                <a:cs typeface="B Zar" pitchFamily="2" charset="-78"/>
              </a:rPr>
              <a:t>4- ارتباط نداشتن در طول سال.</a:t>
            </a:r>
          </a:p>
          <a:p>
            <a:pPr algn="r" rtl="1" eaLnBrk="1" hangingPunct="1">
              <a:lnSpc>
                <a:spcPct val="90000"/>
              </a:lnSpc>
              <a:defRPr/>
            </a:pPr>
            <a:r>
              <a:rPr lang="fa-IR" dirty="0" smtClean="0">
                <a:cs typeface="B Zar" pitchFamily="2" charset="-78"/>
              </a:rPr>
              <a:t>5- شفاف نبودن به اندازه ی لازم</a:t>
            </a:r>
          </a:p>
          <a:p>
            <a:pPr algn="r" rtl="1" eaLnBrk="1" hangingPunct="1">
              <a:lnSpc>
                <a:spcPct val="90000"/>
              </a:lnSpc>
              <a:defRPr/>
            </a:pPr>
            <a:r>
              <a:rPr lang="fa-IR" dirty="0" smtClean="0">
                <a:cs typeface="B Zar" pitchFamily="2" charset="-78"/>
              </a:rPr>
              <a:t>6- یک طرفه کردن ارزشیابی.</a:t>
            </a:r>
          </a:p>
          <a:p>
            <a:pPr algn="r" rtl="1" eaLnBrk="1" hangingPunct="1">
              <a:lnSpc>
                <a:spcPct val="90000"/>
              </a:lnSpc>
              <a:defRPr/>
            </a:pPr>
            <a:r>
              <a:rPr lang="fa-IR" dirty="0" smtClean="0">
                <a:cs typeface="B Zar" pitchFamily="2" charset="-78"/>
              </a:rPr>
              <a:t>7-  تمرکز بر ارزشیابی، به عنوان راهی برای بدست آوردن پول بیشتر.</a:t>
            </a:r>
            <a:endParaRPr lang="en-US" dirty="0" smtClean="0">
              <a:cs typeface="B Zar" pitchFamily="2" charset="-78"/>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4"/>
          <p:cNvSpPr>
            <a:spLocks noGrp="1" noChangeArrowheads="1"/>
          </p:cNvSpPr>
          <p:nvPr>
            <p:ph type="title"/>
          </p:nvPr>
        </p:nvSpPr>
        <p:spPr>
          <a:xfrm>
            <a:off x="0" y="1125538"/>
            <a:ext cx="9144000" cy="5040312"/>
          </a:xfrm>
        </p:spPr>
        <p:txBody>
          <a:bodyPr>
            <a:normAutofit fontScale="90000"/>
          </a:bodyPr>
          <a:lstStyle/>
          <a:p>
            <a:pPr algn="r" eaLnBrk="1" hangingPunct="1">
              <a:defRPr/>
            </a:pPr>
            <a:r>
              <a:rPr lang="fa-IR" sz="4000" b="1" dirty="0" smtClean="0">
                <a:solidFill>
                  <a:srgbClr val="002060"/>
                </a:solidFill>
                <a:cs typeface="B Yagut" pitchFamily="2" charset="-78"/>
              </a:rPr>
              <a:t>یک نظام ارزشیابی خوب به توسعه دانشگاه کمک می کند. این نظام به نحوی طراحی شده است که :</a:t>
            </a:r>
            <a:br>
              <a:rPr lang="fa-IR" sz="4000" b="1" dirty="0" smtClean="0">
                <a:solidFill>
                  <a:srgbClr val="002060"/>
                </a:solidFill>
                <a:cs typeface="B Yagut" pitchFamily="2" charset="-78"/>
              </a:rPr>
            </a:br>
            <a:r>
              <a:rPr lang="fa-IR" sz="4000" dirty="0" smtClean="0">
                <a:solidFill>
                  <a:srgbClr val="002060"/>
                </a:solidFill>
                <a:cs typeface="B Yagut" pitchFamily="2" charset="-78"/>
              </a:rPr>
              <a:t/>
            </a:r>
            <a:br>
              <a:rPr lang="fa-IR" sz="4000" dirty="0" smtClean="0">
                <a:solidFill>
                  <a:srgbClr val="002060"/>
                </a:solidFill>
                <a:cs typeface="B Yagut" pitchFamily="2" charset="-78"/>
              </a:rPr>
            </a:br>
            <a:r>
              <a:rPr lang="fa-IR" sz="2800" dirty="0" smtClean="0">
                <a:solidFill>
                  <a:srgbClr val="002060"/>
                </a:solidFill>
                <a:cs typeface="B Yagut" pitchFamily="2" charset="-78"/>
              </a:rPr>
              <a:t>از اعتبار و روایی کافی برخوردار باشد </a:t>
            </a:r>
            <a:br>
              <a:rPr lang="fa-IR" sz="2800" dirty="0" smtClean="0">
                <a:solidFill>
                  <a:srgbClr val="002060"/>
                </a:solidFill>
                <a:cs typeface="B Yagut" pitchFamily="2" charset="-78"/>
              </a:rPr>
            </a:br>
            <a:r>
              <a:rPr lang="fa-IR" sz="2800" dirty="0" smtClean="0">
                <a:solidFill>
                  <a:srgbClr val="002060"/>
                </a:solidFill>
                <a:cs typeface="B Yagut" pitchFamily="2" charset="-78"/>
              </a:rPr>
              <a:t>با مختصات سازمانی دانشگاه انطباق داشته باشد</a:t>
            </a:r>
            <a:br>
              <a:rPr lang="fa-IR" sz="2800" dirty="0" smtClean="0">
                <a:solidFill>
                  <a:srgbClr val="002060"/>
                </a:solidFill>
                <a:cs typeface="B Yagut" pitchFamily="2" charset="-78"/>
              </a:rPr>
            </a:br>
            <a:r>
              <a:rPr lang="fa-IR" sz="2800" dirty="0" smtClean="0">
                <a:solidFill>
                  <a:srgbClr val="002060"/>
                </a:solidFill>
                <a:cs typeface="B Yagut" pitchFamily="2" charset="-78"/>
              </a:rPr>
              <a:t>به پیشبرد استراتژی های دانشگاه کمک کند</a:t>
            </a:r>
            <a:br>
              <a:rPr lang="fa-IR" sz="2800" dirty="0" smtClean="0">
                <a:solidFill>
                  <a:srgbClr val="002060"/>
                </a:solidFill>
                <a:cs typeface="B Yagut" pitchFamily="2" charset="-78"/>
              </a:rPr>
            </a:br>
            <a:r>
              <a:rPr lang="fa-IR" sz="2800" dirty="0" smtClean="0">
                <a:solidFill>
                  <a:srgbClr val="002060"/>
                </a:solidFill>
                <a:cs typeface="B Yagut" pitchFamily="2" charset="-78"/>
              </a:rPr>
              <a:t>به اتکای اصول و راهبردهای مدیریت عملکرد تنظیم شده باشد</a:t>
            </a:r>
            <a:br>
              <a:rPr lang="fa-IR" sz="2800" dirty="0" smtClean="0">
                <a:solidFill>
                  <a:srgbClr val="002060"/>
                </a:solidFill>
                <a:cs typeface="B Yagut" pitchFamily="2" charset="-78"/>
              </a:rPr>
            </a:br>
            <a:r>
              <a:rPr lang="fa-IR" sz="2800" dirty="0" smtClean="0">
                <a:solidFill>
                  <a:srgbClr val="002060"/>
                </a:solidFill>
                <a:cs typeface="B Yagut" pitchFamily="2" charset="-78"/>
              </a:rPr>
              <a:t>از دیدگاه های مدیران الهام گرفته باشد و از پشتیبانی همه جانبه</a:t>
            </a:r>
            <a:br>
              <a:rPr lang="fa-IR" sz="2800" dirty="0" smtClean="0">
                <a:solidFill>
                  <a:srgbClr val="002060"/>
                </a:solidFill>
                <a:cs typeface="B Yagut" pitchFamily="2" charset="-78"/>
              </a:rPr>
            </a:br>
            <a:r>
              <a:rPr lang="fa-IR" sz="2800" dirty="0" smtClean="0">
                <a:solidFill>
                  <a:srgbClr val="002060"/>
                </a:solidFill>
                <a:cs typeface="B Yagut" pitchFamily="2" charset="-78"/>
              </a:rPr>
              <a:t> آنان برخوردار باشد</a:t>
            </a:r>
            <a:br>
              <a:rPr lang="fa-IR" sz="2800" dirty="0" smtClean="0">
                <a:solidFill>
                  <a:srgbClr val="002060"/>
                </a:solidFill>
                <a:cs typeface="B Yagut" pitchFamily="2" charset="-78"/>
              </a:rPr>
            </a:br>
            <a:r>
              <a:rPr lang="fa-IR" sz="2800" dirty="0" smtClean="0">
                <a:solidFill>
                  <a:srgbClr val="002060"/>
                </a:solidFill>
                <a:cs typeface="B Yagut" pitchFamily="2" charset="-78"/>
              </a:rPr>
              <a:t>با مشارکت عمومی همه منابع انسانی طراحی و اجرا شده باشد</a:t>
            </a:r>
            <a:br>
              <a:rPr lang="fa-IR" sz="2800" dirty="0" smtClean="0">
                <a:solidFill>
                  <a:srgbClr val="002060"/>
                </a:solidFill>
                <a:cs typeface="B Yagut" pitchFamily="2" charset="-78"/>
              </a:rPr>
            </a:br>
            <a:r>
              <a:rPr lang="fa-IR" sz="2800" dirty="0" smtClean="0">
                <a:solidFill>
                  <a:srgbClr val="002060"/>
                </a:solidFill>
                <a:cs typeface="B Yagut" pitchFamily="2" charset="-78"/>
              </a:rPr>
              <a:t>بر بهبود عملکرد و رشد حرفه ای کارکنان تاکید کند</a:t>
            </a:r>
            <a:br>
              <a:rPr lang="fa-IR" sz="2800" dirty="0" smtClean="0">
                <a:solidFill>
                  <a:srgbClr val="002060"/>
                </a:solidFill>
                <a:cs typeface="B Yagut" pitchFamily="2" charset="-78"/>
              </a:rPr>
            </a:br>
            <a:r>
              <a:rPr lang="fa-IR" sz="2800" dirty="0" smtClean="0">
                <a:solidFill>
                  <a:srgbClr val="002060"/>
                </a:solidFill>
                <a:cs typeface="B Yagut" pitchFamily="2" charset="-78"/>
              </a:rPr>
              <a:t>به توسعه روابط انسانی،رضایت شغلی و روحیه گروهی کمک </a:t>
            </a:r>
            <a:r>
              <a:rPr lang="fa-IR" sz="2800" dirty="0" smtClean="0">
                <a:cs typeface="B Yagut" pitchFamily="2" charset="-78"/>
              </a:rPr>
              <a:t>کند </a:t>
            </a:r>
            <a:br>
              <a:rPr lang="fa-IR" sz="2800" dirty="0" smtClean="0">
                <a:cs typeface="B Yagut" pitchFamily="2" charset="-78"/>
              </a:rPr>
            </a:br>
            <a:r>
              <a:rPr lang="fa-IR" sz="4000" dirty="0" smtClean="0">
                <a:cs typeface="B Yagut" pitchFamily="2" charset="-78"/>
              </a:rPr>
              <a:t/>
            </a:r>
            <a:br>
              <a:rPr lang="fa-IR" sz="4000" dirty="0" smtClean="0">
                <a:cs typeface="B Yagut" pitchFamily="2" charset="-78"/>
              </a:rPr>
            </a:br>
            <a:r>
              <a:rPr lang="fa-IR" sz="4000" dirty="0" smtClean="0"/>
              <a:t> </a:t>
            </a:r>
            <a:endParaRPr lang="en-US" sz="4000"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31640" y="1844824"/>
            <a:ext cx="3670176" cy="3242791"/>
          </a:xfrm>
        </p:spPr>
        <p:txBody>
          <a:bodyPr>
            <a:normAutofit/>
          </a:bodyPr>
          <a:lstStyle/>
          <a:p>
            <a:r>
              <a:rPr lang="fa-IR" sz="3200" dirty="0" smtClean="0">
                <a:solidFill>
                  <a:srgbClr val="002060"/>
                </a:solidFill>
                <a:cs typeface="2  Farnaz" pitchFamily="2" charset="-78"/>
              </a:rPr>
              <a:t>با وجود ارزشمندی ارزیابی عملکرد، جایگاه آن در مقایسه با مدیریت عملکرد باید مورد نظر قرار بگیرد</a:t>
            </a:r>
            <a:endParaRPr lang="en-US" sz="3200" dirty="0">
              <a:solidFill>
                <a:srgbClr val="002060"/>
              </a:solidFill>
              <a:cs typeface="2  Farnaz" pitchFamily="2" charset="-78"/>
            </a:endParaRPr>
          </a:p>
        </p:txBody>
      </p:sp>
      <p:sp>
        <p:nvSpPr>
          <p:cNvPr id="3" name="Subtitle 2"/>
          <p:cNvSpPr>
            <a:spLocks noGrp="1"/>
          </p:cNvSpPr>
          <p:nvPr>
            <p:ph type="subTitle" idx="1"/>
          </p:nvPr>
        </p:nvSpPr>
        <p:spPr/>
        <p:txBody>
          <a:bodyPr/>
          <a:lstStyle/>
          <a:p>
            <a:endParaRPr lang="en-US" dirty="0"/>
          </a:p>
        </p:txBody>
      </p:sp>
      <p:pic>
        <p:nvPicPr>
          <p:cNvPr id="4" name="Picture 1028"/>
          <p:cNvPicPr>
            <a:picLocks noGrp="1" noChangeAspect="1" noChangeArrowheads="1"/>
          </p:cNvPicPr>
          <p:nvPr>
            <p:ph idx="1"/>
          </p:nvPr>
        </p:nvPicPr>
        <p:blipFill>
          <a:blip r:embed="rId2" cstate="print"/>
          <a:srcRect/>
          <a:stretch>
            <a:fillRect/>
          </a:stretch>
        </p:blipFill>
        <p:spPr>
          <a:xfrm>
            <a:off x="5029200" y="1905000"/>
            <a:ext cx="3752850" cy="3255963"/>
          </a:xfrm>
          <a:noFill/>
        </p:spPr>
      </p:pic>
      <p:pic>
        <p:nvPicPr>
          <p:cNvPr id="5" name="Picture 6" descr="BD07304_"/>
          <p:cNvPicPr>
            <a:picLocks noChangeAspect="1" noChangeArrowheads="1"/>
          </p:cNvPicPr>
          <p:nvPr/>
        </p:nvPicPr>
        <p:blipFill>
          <a:blip r:embed="rId3" cstate="print"/>
          <a:srcRect/>
          <a:stretch>
            <a:fillRect/>
          </a:stretch>
        </p:blipFill>
        <p:spPr>
          <a:xfrm>
            <a:off x="4860032" y="1556792"/>
            <a:ext cx="3679825" cy="3660775"/>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95288" y="1196975"/>
            <a:ext cx="7639050" cy="627063"/>
          </a:xfrm>
        </p:spPr>
        <p:txBody>
          <a:bodyPr>
            <a:normAutofit fontScale="90000"/>
          </a:bodyPr>
          <a:lstStyle/>
          <a:p>
            <a:pPr marL="533400" indent="-533400"/>
            <a:r>
              <a:rPr lang="en-US" altLang="ko-KR" sz="2400" i="0" dirty="0" smtClean="0">
                <a:solidFill>
                  <a:srgbClr val="003366"/>
                </a:solidFill>
                <a:ea typeface="Gulim" pitchFamily="34" charset="-127"/>
              </a:rPr>
              <a:t>From evaluation (an incentive mechanism) to management (capacity building) </a:t>
            </a:r>
            <a:endParaRPr lang="ko-KR" altLang="en-US" sz="2400" i="0" dirty="0" smtClean="0">
              <a:solidFill>
                <a:srgbClr val="003366"/>
              </a:solidFill>
              <a:ea typeface="Gulim" pitchFamily="34" charset="-127"/>
            </a:endParaRPr>
          </a:p>
        </p:txBody>
      </p:sp>
      <p:sp>
        <p:nvSpPr>
          <p:cNvPr id="8195" name="Text Box 4"/>
          <p:cNvSpPr txBox="1">
            <a:spLocks noChangeArrowheads="1"/>
          </p:cNvSpPr>
          <p:nvPr/>
        </p:nvSpPr>
        <p:spPr bwMode="auto">
          <a:xfrm>
            <a:off x="971550" y="2276475"/>
            <a:ext cx="7596188" cy="925513"/>
          </a:xfrm>
          <a:prstGeom prst="rect">
            <a:avLst/>
          </a:prstGeom>
          <a:solidFill>
            <a:schemeClr val="bg2"/>
          </a:solidFill>
          <a:ln w="9525">
            <a:solidFill>
              <a:schemeClr val="tx2"/>
            </a:solidFill>
            <a:miter lim="800000"/>
            <a:headEnd/>
            <a:tailEnd/>
          </a:ln>
        </p:spPr>
        <p:txBody>
          <a:bodyPr>
            <a:spAutoFit/>
          </a:bodyPr>
          <a:lstStyle/>
          <a:p>
            <a:pPr>
              <a:spcBef>
                <a:spcPct val="50000"/>
              </a:spcBef>
            </a:pPr>
            <a:r>
              <a:rPr lang="en-US" altLang="ko-KR" b="1" dirty="0">
                <a:latin typeface="Times New Roman" pitchFamily="18" charset="0"/>
                <a:ea typeface="Gulim" pitchFamily="34" charset="-127"/>
              </a:rPr>
              <a:t>Performance management was often perceived as a performance evaluation device because what matters to practitioners is individual scores rather than organization’s performance.</a:t>
            </a:r>
            <a:r>
              <a:rPr lang="en-US" altLang="ko-KR" dirty="0">
                <a:latin typeface="Times New Roman" pitchFamily="18" charset="0"/>
                <a:ea typeface="Gulim" pitchFamily="34" charset="-127"/>
              </a:rPr>
              <a:t> </a:t>
            </a:r>
            <a:endParaRPr lang="ko-KR" altLang="en-US" dirty="0">
              <a:latin typeface="Times New Roman" pitchFamily="18" charset="0"/>
              <a:ea typeface="Gulim" pitchFamily="34" charset="-127"/>
            </a:endParaRPr>
          </a:p>
        </p:txBody>
      </p:sp>
      <p:sp>
        <p:nvSpPr>
          <p:cNvPr id="8196" name="Text Box 5"/>
          <p:cNvSpPr txBox="1">
            <a:spLocks noChangeArrowheads="1"/>
          </p:cNvSpPr>
          <p:nvPr/>
        </p:nvSpPr>
        <p:spPr bwMode="auto">
          <a:xfrm>
            <a:off x="971550" y="3440113"/>
            <a:ext cx="7632700" cy="925512"/>
          </a:xfrm>
          <a:prstGeom prst="rect">
            <a:avLst/>
          </a:prstGeom>
          <a:solidFill>
            <a:schemeClr val="bg2"/>
          </a:solidFill>
          <a:ln w="9525">
            <a:solidFill>
              <a:schemeClr val="tx2"/>
            </a:solidFill>
            <a:miter lim="800000"/>
            <a:headEnd/>
            <a:tailEnd/>
          </a:ln>
        </p:spPr>
        <p:txBody>
          <a:bodyPr>
            <a:spAutoFit/>
          </a:bodyPr>
          <a:lstStyle/>
          <a:p>
            <a:pPr>
              <a:spcBef>
                <a:spcPct val="50000"/>
              </a:spcBef>
            </a:pPr>
            <a:r>
              <a:rPr lang="en-US" altLang="ko-KR" b="1">
                <a:latin typeface="Times New Roman" pitchFamily="18" charset="0"/>
                <a:ea typeface="Gulim" pitchFamily="34" charset="-127"/>
              </a:rPr>
              <a:t>This often promoted destructive competition among individuals, departments and agencies discouraging collaboration and coordination that are more crucial in public service.</a:t>
            </a:r>
            <a:r>
              <a:rPr lang="en-US" altLang="ko-KR">
                <a:latin typeface="Times New Roman" pitchFamily="18" charset="0"/>
                <a:ea typeface="Gulim" pitchFamily="34" charset="-127"/>
              </a:rPr>
              <a:t> </a:t>
            </a:r>
            <a:endParaRPr lang="ko-KR" altLang="en-US">
              <a:latin typeface="Times New Roman" pitchFamily="18" charset="0"/>
              <a:ea typeface="Gulim" pitchFamily="34" charset="-127"/>
            </a:endParaRPr>
          </a:p>
        </p:txBody>
      </p:sp>
      <p:sp>
        <p:nvSpPr>
          <p:cNvPr id="8197" name="Text Box 6"/>
          <p:cNvSpPr txBox="1">
            <a:spLocks noChangeArrowheads="1"/>
          </p:cNvSpPr>
          <p:nvPr/>
        </p:nvSpPr>
        <p:spPr bwMode="auto">
          <a:xfrm>
            <a:off x="971550" y="4649788"/>
            <a:ext cx="7632700" cy="650875"/>
          </a:xfrm>
          <a:prstGeom prst="rect">
            <a:avLst/>
          </a:prstGeom>
          <a:solidFill>
            <a:schemeClr val="bg2"/>
          </a:solidFill>
          <a:ln w="9525">
            <a:solidFill>
              <a:schemeClr val="tx2"/>
            </a:solidFill>
            <a:miter lim="800000"/>
            <a:headEnd/>
            <a:tailEnd/>
          </a:ln>
        </p:spPr>
        <p:txBody>
          <a:bodyPr>
            <a:spAutoFit/>
          </a:bodyPr>
          <a:lstStyle/>
          <a:p>
            <a:pPr>
              <a:spcBef>
                <a:spcPct val="50000"/>
              </a:spcBef>
            </a:pPr>
            <a:r>
              <a:rPr lang="en-US" altLang="ko-KR" b="1">
                <a:latin typeface="Times New Roman" pitchFamily="18" charset="0"/>
                <a:ea typeface="Gulim" pitchFamily="34" charset="-127"/>
              </a:rPr>
              <a:t>The focus needed to be shifted from an incentive/scorekeeping to a capacity building mechanism.</a:t>
            </a:r>
            <a:r>
              <a:rPr lang="en-US" altLang="ko-KR">
                <a:ea typeface="Gulim" pitchFamily="34" charset="-127"/>
              </a:rPr>
              <a:t> </a:t>
            </a:r>
            <a:endParaRPr lang="ko-KR" altLang="en-US">
              <a:ea typeface="Gulim" pitchFamily="34" charset="-127"/>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3284984"/>
            <a:ext cx="7772400" cy="1470025"/>
          </a:xfrm>
        </p:spPr>
        <p:txBody>
          <a:bodyPr>
            <a:normAutofit fontScale="90000"/>
          </a:bodyPr>
          <a:lstStyle/>
          <a:p>
            <a:pPr rtl="1"/>
            <a:r>
              <a:rPr lang="fa-IR" dirty="0" smtClean="0">
                <a:cs typeface="Titr Mazar" pitchFamily="2" charset="-78"/>
              </a:rPr>
              <a:t>تمركز بر نقش مربي به جاي ارزيابي رسمي و داوري</a:t>
            </a:r>
            <a:br>
              <a:rPr lang="fa-IR" dirty="0" smtClean="0">
                <a:cs typeface="Titr Mazar" pitchFamily="2" charset="-78"/>
              </a:rPr>
            </a:br>
            <a:r>
              <a:rPr lang="fa-IR" dirty="0" smtClean="0">
                <a:cs typeface="Titr Mazar" pitchFamily="2" charset="-78"/>
              </a:rPr>
              <a:t/>
            </a:r>
            <a:br>
              <a:rPr lang="fa-IR" dirty="0" smtClean="0">
                <a:cs typeface="Titr Mazar" pitchFamily="2" charset="-78"/>
              </a:rPr>
            </a:br>
            <a:r>
              <a:rPr lang="fa-IR" dirty="0" smtClean="0">
                <a:cs typeface="Titr Mazar" pitchFamily="2" charset="-78"/>
              </a:rPr>
              <a:t>	تاكيد بر رويكردي مشاركتي به جاي رويكردي بالا به پايين</a:t>
            </a:r>
            <a:br>
              <a:rPr lang="fa-IR" dirty="0" smtClean="0">
                <a:cs typeface="Titr Mazar" pitchFamily="2" charset="-78"/>
              </a:rPr>
            </a:br>
            <a:r>
              <a:rPr lang="fa-IR" dirty="0" smtClean="0">
                <a:cs typeface="Titr Mazar" pitchFamily="2" charset="-78"/>
              </a:rPr>
              <a:t/>
            </a:r>
            <a:br>
              <a:rPr lang="fa-IR" dirty="0" smtClean="0">
                <a:cs typeface="Titr Mazar" pitchFamily="2" charset="-78"/>
              </a:rPr>
            </a:br>
            <a:r>
              <a:rPr lang="fa-IR" dirty="0" smtClean="0">
                <a:cs typeface="Titr Mazar" pitchFamily="2" charset="-78"/>
              </a:rPr>
              <a:t>	تمركز بر نيازهاي پرورش بجاي توجه به اشتباهات</a:t>
            </a:r>
            <a:br>
              <a:rPr lang="fa-IR" dirty="0" smtClean="0">
                <a:cs typeface="Titr Mazar" pitchFamily="2" charset="-78"/>
              </a:rPr>
            </a:br>
            <a:endParaRPr lang="en-US" dirty="0"/>
          </a:p>
        </p:txBody>
      </p:sp>
      <p:sp>
        <p:nvSpPr>
          <p:cNvPr id="5" name="Rectangle 2050"/>
          <p:cNvSpPr>
            <a:spLocks noGrp="1" noChangeArrowheads="1"/>
          </p:cNvSpPr>
          <p:nvPr>
            <p:ph type="subTitle" idx="1"/>
          </p:nvPr>
        </p:nvSpPr>
        <p:spPr>
          <a:xfrm>
            <a:off x="1331640" y="1052736"/>
            <a:ext cx="6400800" cy="622920"/>
          </a:xfrm>
        </p:spPr>
        <p:txBody>
          <a:bodyPr/>
          <a:lstStyle/>
          <a:p>
            <a:pPr eaLnBrk="1" hangingPunct="1"/>
            <a:r>
              <a:rPr lang="fa-IR" dirty="0" smtClean="0">
                <a:solidFill>
                  <a:srgbClr val="002060"/>
                </a:solidFill>
                <a:cs typeface="2  Sina" pitchFamily="2" charset="-78"/>
              </a:rPr>
              <a:t>مديريت عملكرد نه ارزيابي عملكرد</a:t>
            </a:r>
            <a:endParaRPr lang="en-US" dirty="0" smtClean="0">
              <a:solidFill>
                <a:srgbClr val="002060"/>
              </a:solidFill>
              <a:cs typeface="2  Sin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49922" name="Rectangle 2"/>
          <p:cNvSpPr>
            <a:spLocks noGrp="1" noChangeArrowheads="1"/>
          </p:cNvSpPr>
          <p:nvPr>
            <p:ph type="title"/>
          </p:nvPr>
        </p:nvSpPr>
        <p:spPr>
          <a:xfrm>
            <a:off x="1295400" y="533400"/>
            <a:ext cx="7500938" cy="762000"/>
          </a:xfrm>
        </p:spPr>
        <p:txBody>
          <a:bodyPr/>
          <a:lstStyle/>
          <a:p>
            <a:pPr algn="ctr" eaLnBrk="1" hangingPunct="1"/>
            <a:r>
              <a:rPr lang="ar-SA" sz="2800" b="1" u="sng" dirty="0" smtClean="0">
                <a:solidFill>
                  <a:srgbClr val="FF3300"/>
                </a:solidFill>
                <a:latin typeface="Lotus" pitchFamily="2" charset="-78"/>
                <a:cs typeface="2  Titr" pitchFamily="2" charset="-78"/>
              </a:rPr>
              <a:t>تفاوت </a:t>
            </a:r>
            <a:r>
              <a:rPr lang="fa-IR" sz="2800" b="1" u="sng" dirty="0" smtClean="0">
                <a:solidFill>
                  <a:srgbClr val="FF3300"/>
                </a:solidFill>
                <a:latin typeface="Lotus" pitchFamily="2" charset="-78"/>
                <a:cs typeface="2  Titr" pitchFamily="2" charset="-78"/>
              </a:rPr>
              <a:t>مدیریت با </a:t>
            </a:r>
            <a:r>
              <a:rPr lang="ar-SA" sz="2800" b="1" u="sng" dirty="0" smtClean="0">
                <a:solidFill>
                  <a:srgbClr val="FF3300"/>
                </a:solidFill>
                <a:latin typeface="Lotus" pitchFamily="2" charset="-78"/>
                <a:cs typeface="2  Titr" pitchFamily="2" charset="-78"/>
              </a:rPr>
              <a:t>ارزيابي عملكرد</a:t>
            </a:r>
            <a:endParaRPr lang="en-US" sz="2800" b="1" dirty="0" smtClean="0">
              <a:solidFill>
                <a:srgbClr val="FF3300"/>
              </a:solidFill>
              <a:latin typeface="Traditional Arabic" pitchFamily="18" charset="-78"/>
              <a:cs typeface="2  Titr" pitchFamily="2" charset="-78"/>
            </a:endParaRPr>
          </a:p>
        </p:txBody>
      </p:sp>
      <p:graphicFrame>
        <p:nvGraphicFramePr>
          <p:cNvPr id="849923" name="Object 3"/>
          <p:cNvGraphicFramePr>
            <a:graphicFrameLocks noChangeAspect="1"/>
          </p:cNvGraphicFramePr>
          <p:nvPr>
            <p:ph type="tbl" idx="1"/>
          </p:nvPr>
        </p:nvGraphicFramePr>
        <p:xfrm>
          <a:off x="179512" y="1556792"/>
          <a:ext cx="8741711" cy="5057304"/>
        </p:xfrm>
        <a:graphic>
          <a:graphicData uri="http://schemas.openxmlformats.org/presentationml/2006/ole">
            <p:oleObj spid="_x0000_s1026" name="Document" r:id="rId3" imgW="7725575" imgH="4471050" progId="Word.Document.8">
              <p:embed/>
            </p:oleObj>
          </a:graphicData>
        </a:graphic>
      </p:graphicFrame>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1" fill="hold" grpId="0" nodeType="afterEffect">
                                  <p:stCondLst>
                                    <p:cond delay="0"/>
                                  </p:stCondLst>
                                  <p:childTnLst>
                                    <p:set>
                                      <p:cBhvr>
                                        <p:cTn id="6" dur="1" fill="hold">
                                          <p:stCondLst>
                                            <p:cond delay="0"/>
                                          </p:stCondLst>
                                        </p:cTn>
                                        <p:tgtEl>
                                          <p:spTgt spid="849922"/>
                                        </p:tgtEl>
                                        <p:attrNameLst>
                                          <p:attrName>style.visibility</p:attrName>
                                        </p:attrNameLst>
                                      </p:cBhvr>
                                      <p:to>
                                        <p:strVal val="visible"/>
                                      </p:to>
                                    </p:set>
                                    <p:anim calcmode="lin" valueType="num">
                                      <p:cBhvr additive="base">
                                        <p:cTn id="7" dur="5000" fill="hold"/>
                                        <p:tgtEl>
                                          <p:spTgt spid="849922"/>
                                        </p:tgtEl>
                                        <p:attrNameLst>
                                          <p:attrName>ppt_x</p:attrName>
                                        </p:attrNameLst>
                                      </p:cBhvr>
                                      <p:tavLst>
                                        <p:tav tm="0">
                                          <p:val>
                                            <p:strVal val="#ppt_x"/>
                                          </p:val>
                                        </p:tav>
                                        <p:tav tm="100000">
                                          <p:val>
                                            <p:strVal val="#ppt_x"/>
                                          </p:val>
                                        </p:tav>
                                      </p:tavLst>
                                    </p:anim>
                                    <p:anim calcmode="lin" valueType="num">
                                      <p:cBhvr additive="base">
                                        <p:cTn id="8" dur="5000" fill="hold"/>
                                        <p:tgtEl>
                                          <p:spTgt spid="849922"/>
                                        </p:tgtEl>
                                        <p:attrNameLst>
                                          <p:attrName>ppt_y</p:attrName>
                                        </p:attrNameLst>
                                      </p:cBhvr>
                                      <p:tavLst>
                                        <p:tav tm="0">
                                          <p:val>
                                            <p:strVal val="0-#ppt_h/2"/>
                                          </p:val>
                                        </p:tav>
                                        <p:tav tm="100000">
                                          <p:val>
                                            <p:strVal val="#ppt_y"/>
                                          </p:val>
                                        </p:tav>
                                      </p:tavLst>
                                    </p:anim>
                                  </p:childTnLst>
                                </p:cTn>
                              </p:par>
                            </p:childTnLst>
                          </p:cTn>
                        </p:par>
                        <p:par>
                          <p:cTn id="9" fill="hold">
                            <p:stCondLst>
                              <p:cond delay="5000"/>
                            </p:stCondLst>
                            <p:childTnLst>
                              <p:par>
                                <p:cTn id="10" presetID="7" presetClass="entr" presetSubtype="4" fill="hold" nodeType="afterEffect">
                                  <p:stCondLst>
                                    <p:cond delay="0"/>
                                  </p:stCondLst>
                                  <p:childTnLst>
                                    <p:set>
                                      <p:cBhvr>
                                        <p:cTn id="11" dur="1" fill="hold">
                                          <p:stCondLst>
                                            <p:cond delay="0"/>
                                          </p:stCondLst>
                                        </p:cTn>
                                        <p:tgtEl>
                                          <p:spTgt spid="849923"/>
                                        </p:tgtEl>
                                        <p:attrNameLst>
                                          <p:attrName>style.visibility</p:attrName>
                                        </p:attrNameLst>
                                      </p:cBhvr>
                                      <p:to>
                                        <p:strVal val="visible"/>
                                      </p:to>
                                    </p:set>
                                    <p:anim calcmode="lin" valueType="num">
                                      <p:cBhvr additive="base">
                                        <p:cTn id="12" dur="5000" fill="hold"/>
                                        <p:tgtEl>
                                          <p:spTgt spid="849923"/>
                                        </p:tgtEl>
                                        <p:attrNameLst>
                                          <p:attrName>ppt_x</p:attrName>
                                        </p:attrNameLst>
                                      </p:cBhvr>
                                      <p:tavLst>
                                        <p:tav tm="0">
                                          <p:val>
                                            <p:strVal val="#ppt_x"/>
                                          </p:val>
                                        </p:tav>
                                        <p:tav tm="100000">
                                          <p:val>
                                            <p:strVal val="#ppt_x"/>
                                          </p:val>
                                        </p:tav>
                                      </p:tavLst>
                                    </p:anim>
                                    <p:anim calcmode="lin" valueType="num">
                                      <p:cBhvr additive="base">
                                        <p:cTn id="13" dur="5000" fill="hold"/>
                                        <p:tgtEl>
                                          <p:spTgt spid="8499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22"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sp>
        <p:nvSpPr>
          <p:cNvPr id="241667" name="Rectangle 3"/>
          <p:cNvSpPr>
            <a:spLocks noGrp="1" noChangeArrowheads="1"/>
          </p:cNvSpPr>
          <p:nvPr>
            <p:ph type="body" idx="1"/>
          </p:nvPr>
        </p:nvSpPr>
        <p:spPr>
          <a:xfrm>
            <a:off x="467544" y="476672"/>
            <a:ext cx="8229600" cy="5328592"/>
          </a:xfrm>
        </p:spPr>
        <p:txBody>
          <a:bodyPr>
            <a:normAutofit fontScale="92500" lnSpcReduction="10000"/>
          </a:bodyPr>
          <a:lstStyle/>
          <a:p>
            <a:pPr algn="r" rtl="1" eaLnBrk="1" hangingPunct="1">
              <a:lnSpc>
                <a:spcPct val="90000"/>
              </a:lnSpc>
              <a:defRPr/>
            </a:pPr>
            <a:r>
              <a:rPr lang="fa-IR" dirty="0" smtClean="0">
                <a:cs typeface="B Zar" pitchFamily="2" charset="-78"/>
              </a:rPr>
              <a:t>	</a:t>
            </a:r>
            <a:r>
              <a:rPr lang="fa-IR" sz="2800" dirty="0" smtClean="0">
                <a:cs typeface="B Zar" pitchFamily="2" charset="-78"/>
              </a:rPr>
              <a:t>به عنوان حسن</a:t>
            </a:r>
            <a:r>
              <a:rPr lang="fa-IR" sz="2800" dirty="0" smtClean="0"/>
              <a:t>‌</a:t>
            </a:r>
            <a:r>
              <a:rPr lang="fa-IR" sz="2800" dirty="0" smtClean="0">
                <a:cs typeface="B Zar" pitchFamily="2" charset="-78"/>
              </a:rPr>
              <a:t>ختام کارگاه های سه گانه ویژه مدیران گروه های آموزشی، و به تناسب تقارن زمانی با عید مبعث، روايتي را از حضرت رسول اكرم (ص) در رابطه با اهميت حكمراني(مدیریت) نقل مي شود:</a:t>
            </a:r>
          </a:p>
          <a:p>
            <a:pPr algn="r" rtl="1" eaLnBrk="1" hangingPunct="1">
              <a:lnSpc>
                <a:spcPct val="90000"/>
              </a:lnSpc>
              <a:defRPr/>
            </a:pPr>
            <a:endParaRPr lang="fa-IR" dirty="0" smtClean="0">
              <a:cs typeface="B Zar" pitchFamily="2" charset="-78"/>
            </a:endParaRPr>
          </a:p>
          <a:p>
            <a:pPr algn="r" rtl="1" eaLnBrk="1" hangingPunct="1">
              <a:lnSpc>
                <a:spcPct val="90000"/>
              </a:lnSpc>
              <a:defRPr/>
            </a:pPr>
            <a:r>
              <a:rPr lang="fa-IR" dirty="0" smtClean="0">
                <a:cs typeface="B Zar" pitchFamily="2" charset="-78"/>
              </a:rPr>
              <a:t>	</a:t>
            </a:r>
            <a:r>
              <a:rPr lang="fa-IR" sz="4000" b="1" dirty="0" smtClean="0">
                <a:solidFill>
                  <a:schemeClr val="bg1"/>
                </a:solidFill>
                <a:effectLst>
                  <a:outerShdw blurRad="38100" dist="38100" dir="2700000" algn="tl">
                    <a:srgbClr val="000000">
                      <a:alpha val="43137"/>
                    </a:srgbClr>
                  </a:outerShdw>
                </a:effectLst>
                <a:cs typeface="2  Mashhad" pitchFamily="2" charset="-78"/>
              </a:rPr>
              <a:t>هر گاه حكمرانان شما نيكان شما باشند و توانگرانتان سخاوتمندان شما و هر كارتان با شوراي همه شما باشد روي زمين برايتان بهتر است از درونش. هر گاه حكمرانان شما بدان شما باشند و توانگرانتان بخيل‌هاي شما و كارهايتان به دست نادانان افتد، براي شما هم بهتر است كه درون زمین باشيد. </a:t>
            </a:r>
          </a:p>
          <a:p>
            <a:pPr algn="r" rtl="1" eaLnBrk="1" hangingPunct="1">
              <a:lnSpc>
                <a:spcPct val="90000"/>
              </a:lnSpc>
              <a:defRPr/>
            </a:pPr>
            <a:endParaRPr lang="fa-IR" sz="2400" dirty="0" smtClean="0">
              <a:cs typeface="B Zar" pitchFamily="2" charset="-78"/>
            </a:endParaRPr>
          </a:p>
          <a:p>
            <a:pPr algn="r" rtl="1" eaLnBrk="1" hangingPunct="1">
              <a:lnSpc>
                <a:spcPct val="90000"/>
              </a:lnSpc>
              <a:defRPr/>
            </a:pPr>
            <a:r>
              <a:rPr lang="fa-IR" sz="2400" dirty="0" smtClean="0">
                <a:cs typeface="B Zar" pitchFamily="2" charset="-78"/>
              </a:rPr>
              <a:t>                                                                            ( از تحف</a:t>
            </a:r>
            <a:r>
              <a:rPr lang="fa-IR" sz="2400" dirty="0" smtClean="0"/>
              <a:t>‌</a:t>
            </a:r>
            <a:r>
              <a:rPr lang="fa-IR" sz="2400" dirty="0" smtClean="0">
                <a:cs typeface="B Zar" pitchFamily="2" charset="-78"/>
              </a:rPr>
              <a:t>العقول ص 36 )</a:t>
            </a:r>
            <a:r>
              <a:rPr lang="fa-IR" dirty="0" smtClean="0">
                <a:cs typeface="B Zar" pitchFamily="2" charset="-78"/>
              </a:rPr>
              <a:t> </a:t>
            </a:r>
            <a:endParaRPr lang="en-US" dirty="0" smtClean="0">
              <a:cs typeface="B Zar" pitchFamily="2" charset="-78"/>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My Documents\My Pictures\IMG_0214.jpg"/>
          <p:cNvPicPr>
            <a:picLocks noChangeAspect="1" noChangeArrowheads="1"/>
          </p:cNvPicPr>
          <p:nvPr/>
        </p:nvPicPr>
        <p:blipFill>
          <a:blip r:embed="rId2" cstate="print"/>
          <a:srcRect/>
          <a:stretch>
            <a:fillRect/>
          </a:stretch>
        </p:blipFill>
        <p:spPr bwMode="auto">
          <a:xfrm>
            <a:off x="5072066" y="428583"/>
            <a:ext cx="2928958" cy="3905277"/>
          </a:xfrm>
          <a:prstGeom prst="rect">
            <a:avLst/>
          </a:prstGeom>
          <a:noFill/>
        </p:spPr>
      </p:pic>
      <p:sp>
        <p:nvSpPr>
          <p:cNvPr id="2" name="Title 1"/>
          <p:cNvSpPr>
            <a:spLocks noGrp="1"/>
          </p:cNvSpPr>
          <p:nvPr>
            <p:ph type="ctrTitle"/>
          </p:nvPr>
        </p:nvSpPr>
        <p:spPr>
          <a:xfrm>
            <a:off x="395536" y="4293096"/>
            <a:ext cx="7772400" cy="1470025"/>
          </a:xfrm>
        </p:spPr>
        <p:txBody>
          <a:bodyPr/>
          <a:lstStyle/>
          <a:p>
            <a:r>
              <a:rPr lang="fa-IR" dirty="0" smtClean="0">
                <a:solidFill>
                  <a:srgbClr val="00B050"/>
                </a:solidFill>
                <a:effectLst>
                  <a:outerShdw blurRad="38100" dist="38100" dir="2700000" algn="tl">
                    <a:srgbClr val="000000">
                      <a:alpha val="43137"/>
                    </a:srgbClr>
                  </a:outerShdw>
                </a:effectLst>
                <a:cs typeface="B Yekan" pitchFamily="2" charset="-78"/>
              </a:rPr>
              <a:t>از </a:t>
            </a:r>
            <a:r>
              <a:rPr lang="fa-IR" dirty="0" smtClean="0">
                <a:solidFill>
                  <a:srgbClr val="00B050"/>
                </a:solidFill>
                <a:effectLst>
                  <a:outerShdw blurRad="38100" dist="38100" dir="2700000" algn="tl">
                    <a:srgbClr val="000000">
                      <a:alpha val="43137"/>
                    </a:srgbClr>
                  </a:outerShdw>
                </a:effectLst>
                <a:cs typeface="B Yekan" pitchFamily="2" charset="-78"/>
              </a:rPr>
              <a:t>حضور و همکاری شما در این کارگاه صمیمانه سپاسگزارم</a:t>
            </a:r>
            <a:endParaRPr lang="fa-IR" dirty="0">
              <a:solidFill>
                <a:srgbClr val="00B050"/>
              </a:solidFill>
              <a:effectLst>
                <a:outerShdw blurRad="38100" dist="38100" dir="2700000" algn="tl">
                  <a:srgbClr val="000000">
                    <a:alpha val="43137"/>
                  </a:srgbClr>
                </a:outerShdw>
              </a:effectLst>
              <a:cs typeface="B Yekan" pitchFamily="2" charset="-7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ChangeArrowheads="1"/>
          </p:cNvSpPr>
          <p:nvPr>
            <p:ph type="title"/>
          </p:nvPr>
        </p:nvSpPr>
        <p:spPr>
          <a:xfrm>
            <a:off x="611560" y="1844824"/>
            <a:ext cx="8229600" cy="1143000"/>
          </a:xfrm>
        </p:spPr>
        <p:txBody>
          <a:bodyPr/>
          <a:lstStyle/>
          <a:p>
            <a:pPr eaLnBrk="1" hangingPunct="1">
              <a:defRPr/>
            </a:pPr>
            <a:r>
              <a:rPr lang="fa-IR" dirty="0" smtClean="0">
                <a:solidFill>
                  <a:srgbClr val="0070C0"/>
                </a:solidFill>
                <a:cs typeface="2  Niki Border" pitchFamily="2" charset="-78"/>
              </a:rPr>
              <a:t>عملکرد، بازده، کوشش</a:t>
            </a:r>
            <a:endParaRPr lang="en-US" dirty="0" smtClean="0">
              <a:solidFill>
                <a:srgbClr val="0070C0"/>
              </a:solidFill>
              <a:cs typeface="2  Niki Border" pitchFamily="2" charset="-78"/>
            </a:endParaRPr>
          </a:p>
        </p:txBody>
      </p:sp>
      <p:grpSp>
        <p:nvGrpSpPr>
          <p:cNvPr id="2" name="Group 3"/>
          <p:cNvGrpSpPr>
            <a:grpSpLocks/>
          </p:cNvGrpSpPr>
          <p:nvPr/>
        </p:nvGrpSpPr>
        <p:grpSpPr bwMode="auto">
          <a:xfrm>
            <a:off x="747713" y="3573463"/>
            <a:ext cx="1525587" cy="1368425"/>
            <a:chOff x="471" y="1162"/>
            <a:chExt cx="961" cy="862"/>
          </a:xfrm>
        </p:grpSpPr>
        <p:sp>
          <p:nvSpPr>
            <p:cNvPr id="558084" name="AutoShape 4"/>
            <p:cNvSpPr>
              <a:spLocks noChangeArrowheads="1"/>
            </p:cNvSpPr>
            <p:nvPr/>
          </p:nvSpPr>
          <p:spPr bwMode="auto">
            <a:xfrm>
              <a:off x="476" y="1162"/>
              <a:ext cx="907" cy="862"/>
            </a:xfrm>
            <a:prstGeom prst="roundRect">
              <a:avLst>
                <a:gd name="adj" fmla="val 16667"/>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12301" name="Text Box 5"/>
            <p:cNvSpPr txBox="1">
              <a:spLocks noChangeArrowheads="1"/>
            </p:cNvSpPr>
            <p:nvPr/>
          </p:nvSpPr>
          <p:spPr bwMode="auto">
            <a:xfrm>
              <a:off x="471" y="1187"/>
              <a:ext cx="961" cy="826"/>
            </a:xfrm>
            <a:prstGeom prst="rect">
              <a:avLst/>
            </a:prstGeom>
            <a:noFill/>
            <a:ln w="9525">
              <a:noFill/>
              <a:miter lim="800000"/>
              <a:headEnd/>
              <a:tailEnd/>
            </a:ln>
          </p:spPr>
          <p:txBody>
            <a:bodyPr wrap="none">
              <a:spAutoFit/>
            </a:bodyPr>
            <a:lstStyle/>
            <a:p>
              <a:pPr algn="ctr"/>
              <a:r>
                <a:rPr lang="en-US" sz="4000" i="0" dirty="0">
                  <a:solidFill>
                    <a:schemeClr val="accent1">
                      <a:lumMod val="20000"/>
                      <a:lumOff val="80000"/>
                    </a:schemeClr>
                  </a:solidFill>
                  <a:latin typeface="Times New Roman" pitchFamily="18" charset="0"/>
                  <a:cs typeface="Arial" pitchFamily="34" charset="0"/>
                </a:rPr>
                <a:t>Effort </a:t>
              </a:r>
            </a:p>
            <a:p>
              <a:pPr algn="ctr"/>
              <a:r>
                <a:rPr lang="fa-IR" sz="4000" i="0" dirty="0">
                  <a:solidFill>
                    <a:schemeClr val="accent1">
                      <a:lumMod val="20000"/>
                      <a:lumOff val="80000"/>
                    </a:schemeClr>
                  </a:solidFill>
                  <a:latin typeface="Times New Roman" pitchFamily="18" charset="0"/>
                  <a:cs typeface="Arial" pitchFamily="34" charset="0"/>
                </a:rPr>
                <a:t>تلاش</a:t>
              </a:r>
              <a:r>
                <a:rPr lang="fa-IR" sz="4000" i="0" dirty="0">
                  <a:solidFill>
                    <a:schemeClr val="tx1"/>
                  </a:solidFill>
                  <a:latin typeface="Times New Roman" pitchFamily="18" charset="0"/>
                  <a:cs typeface="Arial" pitchFamily="34" charset="0"/>
                </a:rPr>
                <a:t> </a:t>
              </a:r>
              <a:endParaRPr lang="en-US" sz="4000" i="0" dirty="0">
                <a:solidFill>
                  <a:schemeClr val="tx1"/>
                </a:solidFill>
                <a:latin typeface="Times New Roman" pitchFamily="18" charset="0"/>
                <a:cs typeface="Arial" pitchFamily="34" charset="0"/>
              </a:endParaRPr>
            </a:p>
          </p:txBody>
        </p:sp>
      </p:grpSp>
      <p:grpSp>
        <p:nvGrpSpPr>
          <p:cNvPr id="3" name="Group 6"/>
          <p:cNvGrpSpPr>
            <a:grpSpLocks/>
          </p:cNvGrpSpPr>
          <p:nvPr/>
        </p:nvGrpSpPr>
        <p:grpSpPr bwMode="auto">
          <a:xfrm>
            <a:off x="6227763" y="3573463"/>
            <a:ext cx="2160587" cy="1368425"/>
            <a:chOff x="4014" y="1162"/>
            <a:chExt cx="1361" cy="862"/>
          </a:xfrm>
        </p:grpSpPr>
        <p:sp>
          <p:nvSpPr>
            <p:cNvPr id="558087" name="AutoShape 7"/>
            <p:cNvSpPr>
              <a:spLocks noChangeArrowheads="1"/>
            </p:cNvSpPr>
            <p:nvPr/>
          </p:nvSpPr>
          <p:spPr bwMode="auto">
            <a:xfrm>
              <a:off x="4014" y="1162"/>
              <a:ext cx="1361" cy="862"/>
            </a:xfrm>
            <a:prstGeom prst="roundRect">
              <a:avLst>
                <a:gd name="adj" fmla="val 16667"/>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12299" name="Text Box 8"/>
            <p:cNvSpPr txBox="1">
              <a:spLocks noChangeArrowheads="1"/>
            </p:cNvSpPr>
            <p:nvPr/>
          </p:nvSpPr>
          <p:spPr bwMode="auto">
            <a:xfrm>
              <a:off x="4021" y="1162"/>
              <a:ext cx="1147" cy="826"/>
            </a:xfrm>
            <a:prstGeom prst="rect">
              <a:avLst/>
            </a:prstGeom>
            <a:noFill/>
            <a:ln w="9525">
              <a:noFill/>
              <a:miter lim="800000"/>
              <a:headEnd/>
              <a:tailEnd/>
            </a:ln>
          </p:spPr>
          <p:txBody>
            <a:bodyPr wrap="none">
              <a:spAutoFit/>
            </a:bodyPr>
            <a:lstStyle/>
            <a:p>
              <a:pPr algn="ctr"/>
              <a:r>
                <a:rPr lang="en-US" sz="4000" i="0" dirty="0">
                  <a:solidFill>
                    <a:schemeClr val="accent1">
                      <a:lumMod val="20000"/>
                      <a:lumOff val="80000"/>
                    </a:schemeClr>
                  </a:solidFill>
                  <a:latin typeface="Times New Roman" pitchFamily="18" charset="0"/>
                  <a:cs typeface="Arial" pitchFamily="34" charset="0"/>
                </a:rPr>
                <a:t>efficacy</a:t>
              </a:r>
            </a:p>
            <a:p>
              <a:pPr algn="ctr"/>
              <a:r>
                <a:rPr lang="fa-IR" sz="4000" i="0" dirty="0">
                  <a:solidFill>
                    <a:schemeClr val="accent1">
                      <a:lumMod val="20000"/>
                      <a:lumOff val="80000"/>
                    </a:schemeClr>
                  </a:solidFill>
                  <a:latin typeface="Times New Roman" pitchFamily="18" charset="0"/>
                  <a:cs typeface="Arial" pitchFamily="34" charset="0"/>
                </a:rPr>
                <a:t>بازده</a:t>
              </a:r>
              <a:r>
                <a:rPr lang="fa-IR" sz="4000" i="0" dirty="0">
                  <a:solidFill>
                    <a:schemeClr val="tx1"/>
                  </a:solidFill>
                  <a:latin typeface="Times New Roman" pitchFamily="18" charset="0"/>
                  <a:cs typeface="Arial" pitchFamily="34" charset="0"/>
                </a:rPr>
                <a:t> </a:t>
              </a:r>
              <a:endParaRPr lang="en-US" sz="4000" i="0" dirty="0">
                <a:solidFill>
                  <a:schemeClr val="tx1"/>
                </a:solidFill>
                <a:latin typeface="Times New Roman" pitchFamily="18" charset="0"/>
                <a:cs typeface="Arial" pitchFamily="34" charset="0"/>
              </a:endParaRPr>
            </a:p>
          </p:txBody>
        </p:sp>
      </p:grpSp>
      <p:sp>
        <p:nvSpPr>
          <p:cNvPr id="558089" name="AutoShape 9"/>
          <p:cNvSpPr>
            <a:spLocks noChangeArrowheads="1"/>
          </p:cNvSpPr>
          <p:nvPr/>
        </p:nvSpPr>
        <p:spPr bwMode="auto">
          <a:xfrm>
            <a:off x="2195513" y="4005263"/>
            <a:ext cx="649287" cy="360362"/>
          </a:xfrm>
          <a:prstGeom prst="rightArrow">
            <a:avLst>
              <a:gd name="adj1" fmla="val 50000"/>
              <a:gd name="adj2" fmla="val 45044"/>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grpSp>
        <p:nvGrpSpPr>
          <p:cNvPr id="4" name="Group 10"/>
          <p:cNvGrpSpPr>
            <a:grpSpLocks/>
          </p:cNvGrpSpPr>
          <p:nvPr/>
        </p:nvGrpSpPr>
        <p:grpSpPr bwMode="auto">
          <a:xfrm>
            <a:off x="2816225" y="3573463"/>
            <a:ext cx="2908300" cy="1368425"/>
            <a:chOff x="1774" y="1162"/>
            <a:chExt cx="1832" cy="862"/>
          </a:xfrm>
        </p:grpSpPr>
        <p:sp>
          <p:nvSpPr>
            <p:cNvPr id="558091" name="AutoShape 11"/>
            <p:cNvSpPr>
              <a:spLocks noChangeArrowheads="1"/>
            </p:cNvSpPr>
            <p:nvPr/>
          </p:nvSpPr>
          <p:spPr bwMode="auto">
            <a:xfrm>
              <a:off x="1791" y="1162"/>
              <a:ext cx="1724" cy="862"/>
            </a:xfrm>
            <a:prstGeom prst="roundRect">
              <a:avLst>
                <a:gd name="adj" fmla="val 16667"/>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12297" name="Text Box 12"/>
            <p:cNvSpPr txBox="1">
              <a:spLocks noChangeArrowheads="1"/>
            </p:cNvSpPr>
            <p:nvPr/>
          </p:nvSpPr>
          <p:spPr bwMode="auto">
            <a:xfrm>
              <a:off x="1774" y="1162"/>
              <a:ext cx="1832" cy="826"/>
            </a:xfrm>
            <a:prstGeom prst="rect">
              <a:avLst/>
            </a:prstGeom>
            <a:noFill/>
            <a:ln w="9525">
              <a:noFill/>
              <a:miter lim="800000"/>
              <a:headEnd/>
              <a:tailEnd/>
            </a:ln>
          </p:spPr>
          <p:txBody>
            <a:bodyPr wrap="none">
              <a:spAutoFit/>
            </a:bodyPr>
            <a:lstStyle/>
            <a:p>
              <a:pPr algn="ctr"/>
              <a:r>
                <a:rPr lang="en-US" sz="4000" i="0" dirty="0">
                  <a:solidFill>
                    <a:schemeClr val="accent1">
                      <a:lumMod val="20000"/>
                      <a:lumOff val="80000"/>
                    </a:schemeClr>
                  </a:solidFill>
                  <a:latin typeface="Times New Roman" pitchFamily="18" charset="0"/>
                  <a:cs typeface="Arial" pitchFamily="34" charset="0"/>
                </a:rPr>
                <a:t>Performance </a:t>
              </a:r>
            </a:p>
            <a:p>
              <a:pPr algn="ctr"/>
              <a:r>
                <a:rPr lang="fa-IR" sz="4000" i="0" dirty="0">
                  <a:solidFill>
                    <a:schemeClr val="accent1">
                      <a:lumMod val="20000"/>
                      <a:lumOff val="80000"/>
                    </a:schemeClr>
                  </a:solidFill>
                  <a:latin typeface="Times New Roman" pitchFamily="18" charset="0"/>
                  <a:cs typeface="Arial" pitchFamily="34" charset="0"/>
                </a:rPr>
                <a:t>عملکرد </a:t>
              </a:r>
              <a:endParaRPr lang="en-US" sz="4000" i="0" dirty="0">
                <a:solidFill>
                  <a:schemeClr val="accent1">
                    <a:lumMod val="20000"/>
                    <a:lumOff val="80000"/>
                  </a:schemeClr>
                </a:solidFill>
                <a:latin typeface="Times New Roman" pitchFamily="18" charset="0"/>
                <a:cs typeface="Arial" pitchFamily="34" charset="0"/>
              </a:endParaRPr>
            </a:p>
          </p:txBody>
        </p:sp>
      </p:grpSp>
      <p:sp>
        <p:nvSpPr>
          <p:cNvPr id="558093" name="AutoShape 13"/>
          <p:cNvSpPr>
            <a:spLocks noChangeArrowheads="1"/>
          </p:cNvSpPr>
          <p:nvPr/>
        </p:nvSpPr>
        <p:spPr bwMode="auto">
          <a:xfrm>
            <a:off x="5580063" y="4005263"/>
            <a:ext cx="649287" cy="360362"/>
          </a:xfrm>
          <a:prstGeom prst="rightArrow">
            <a:avLst>
              <a:gd name="adj1" fmla="val 50000"/>
              <a:gd name="adj2" fmla="val 45044"/>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par>
                          <p:cTn id="8" fill="hold">
                            <p:stCondLst>
                              <p:cond delay="1000"/>
                            </p:stCondLst>
                            <p:childTnLst>
                              <p:par>
                                <p:cTn id="9" presetID="5" presetClass="entr" presetSubtype="10" fill="hold" grpId="0" nodeType="afterEffect">
                                  <p:stCondLst>
                                    <p:cond delay="0"/>
                                  </p:stCondLst>
                                  <p:childTnLst>
                                    <p:set>
                                      <p:cBhvr>
                                        <p:cTn id="10" dur="1" fill="hold">
                                          <p:stCondLst>
                                            <p:cond delay="0"/>
                                          </p:stCondLst>
                                        </p:cTn>
                                        <p:tgtEl>
                                          <p:spTgt spid="558089"/>
                                        </p:tgtEl>
                                        <p:attrNameLst>
                                          <p:attrName>style.visibility</p:attrName>
                                        </p:attrNameLst>
                                      </p:cBhvr>
                                      <p:to>
                                        <p:strVal val="visible"/>
                                      </p:to>
                                    </p:set>
                                    <p:animEffect transition="in" filter="checkerboard(across)">
                                      <p:cBhvr>
                                        <p:cTn id="11" dur="1000"/>
                                        <p:tgtEl>
                                          <p:spTgt spid="558089"/>
                                        </p:tgtEl>
                                      </p:cBhvr>
                                    </p:animEffect>
                                  </p:childTnLst>
                                </p:cTn>
                              </p:par>
                            </p:childTnLst>
                          </p:cTn>
                        </p:par>
                        <p:par>
                          <p:cTn id="12" fill="hold">
                            <p:stCondLst>
                              <p:cond delay="2000"/>
                            </p:stCondLst>
                            <p:childTnLst>
                              <p:par>
                                <p:cTn id="13" presetID="5" presetClass="entr" presetSubtype="1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heckerboard(across)">
                                      <p:cBhvr>
                                        <p:cTn id="15" dur="1000"/>
                                        <p:tgtEl>
                                          <p:spTgt spid="4"/>
                                        </p:tgtEl>
                                      </p:cBhvr>
                                    </p:animEffect>
                                  </p:childTnLst>
                                </p:cTn>
                              </p:par>
                            </p:childTnLst>
                          </p:cTn>
                        </p:par>
                        <p:par>
                          <p:cTn id="16" fill="hold">
                            <p:stCondLst>
                              <p:cond delay="3000"/>
                            </p:stCondLst>
                            <p:childTnLst>
                              <p:par>
                                <p:cTn id="17" presetID="5" presetClass="entr" presetSubtype="10" fill="hold" grpId="0" nodeType="afterEffect">
                                  <p:stCondLst>
                                    <p:cond delay="0"/>
                                  </p:stCondLst>
                                  <p:childTnLst>
                                    <p:set>
                                      <p:cBhvr>
                                        <p:cTn id="18" dur="1" fill="hold">
                                          <p:stCondLst>
                                            <p:cond delay="0"/>
                                          </p:stCondLst>
                                        </p:cTn>
                                        <p:tgtEl>
                                          <p:spTgt spid="558093"/>
                                        </p:tgtEl>
                                        <p:attrNameLst>
                                          <p:attrName>style.visibility</p:attrName>
                                        </p:attrNameLst>
                                      </p:cBhvr>
                                      <p:to>
                                        <p:strVal val="visible"/>
                                      </p:to>
                                    </p:set>
                                    <p:animEffect transition="in" filter="checkerboard(across)">
                                      <p:cBhvr>
                                        <p:cTn id="19" dur="1000"/>
                                        <p:tgtEl>
                                          <p:spTgt spid="558093"/>
                                        </p:tgtEl>
                                      </p:cBhvr>
                                    </p:animEffect>
                                  </p:childTnLst>
                                </p:cTn>
                              </p:par>
                            </p:childTnLst>
                          </p:cTn>
                        </p:par>
                        <p:par>
                          <p:cTn id="20" fill="hold">
                            <p:stCondLst>
                              <p:cond delay="4000"/>
                            </p:stCondLst>
                            <p:childTnLst>
                              <p:par>
                                <p:cTn id="21" presetID="5" presetClass="entr" presetSubtype="1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checkerboard(across)">
                                      <p:cBhvr>
                                        <p:cTn id="2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8089" grpId="0" animBg="1"/>
      <p:bldP spid="55809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Text Box 2"/>
          <p:cNvSpPr txBox="1">
            <a:spLocks noChangeArrowheads="1"/>
          </p:cNvSpPr>
          <p:nvPr/>
        </p:nvSpPr>
        <p:spPr bwMode="auto">
          <a:xfrm>
            <a:off x="976313" y="1152525"/>
            <a:ext cx="6305550" cy="1711325"/>
          </a:xfrm>
          <a:prstGeom prst="rect">
            <a:avLst/>
          </a:prstGeom>
          <a:noFill/>
          <a:ln w="12700">
            <a:noFill/>
            <a:miter lim="800000"/>
            <a:headEnd/>
            <a:tailEnd/>
          </a:ln>
        </p:spPr>
        <p:txBody>
          <a:bodyPr lIns="101882" tIns="50941" rIns="101882" bIns="50941">
            <a:spAutoFit/>
          </a:bodyPr>
          <a:lstStyle/>
          <a:p>
            <a:pPr defTabSz="1019175" eaLnBrk="0" hangingPunct="0">
              <a:lnSpc>
                <a:spcPct val="110000"/>
              </a:lnSpc>
            </a:pPr>
            <a:endParaRPr lang="en-US" sz="3200" i="0">
              <a:solidFill>
                <a:schemeClr val="tx1"/>
              </a:solidFill>
              <a:latin typeface="Times" pitchFamily="18" charset="0"/>
            </a:endParaRPr>
          </a:p>
          <a:p>
            <a:pPr defTabSz="1019175" eaLnBrk="0" hangingPunct="0">
              <a:lnSpc>
                <a:spcPct val="110000"/>
              </a:lnSpc>
            </a:pPr>
            <a:r>
              <a:rPr lang="en-US" sz="3200" i="0">
                <a:solidFill>
                  <a:schemeClr val="tx1"/>
                </a:solidFill>
                <a:latin typeface="Times" pitchFamily="18" charset="0"/>
              </a:rPr>
              <a:t>There are three types of people in the world:</a:t>
            </a:r>
            <a:endParaRPr lang="en-US" sz="2800" i="0">
              <a:solidFill>
                <a:schemeClr val="tx1"/>
              </a:solidFill>
              <a:latin typeface="Times" pitchFamily="18" charset="0"/>
            </a:endParaRPr>
          </a:p>
        </p:txBody>
      </p:sp>
      <p:sp>
        <p:nvSpPr>
          <p:cNvPr id="6147" name="Text Box 3"/>
          <p:cNvSpPr txBox="1">
            <a:spLocks noChangeArrowheads="1"/>
          </p:cNvSpPr>
          <p:nvPr/>
        </p:nvSpPr>
        <p:spPr bwMode="auto">
          <a:xfrm>
            <a:off x="900113" y="923925"/>
            <a:ext cx="877163" cy="338554"/>
          </a:xfrm>
          <a:prstGeom prst="rect">
            <a:avLst/>
          </a:prstGeom>
          <a:noFill/>
          <a:ln w="12700" cap="sq">
            <a:noFill/>
            <a:miter lim="800000"/>
            <a:headEnd type="none" w="sm" len="sm"/>
            <a:tailEnd type="none" w="sm" len="sm"/>
          </a:ln>
        </p:spPr>
        <p:txBody>
          <a:bodyPr wrap="none">
            <a:spAutoFit/>
          </a:bodyPr>
          <a:lstStyle/>
          <a:p>
            <a:r>
              <a:rPr lang="en-US" sz="1600" dirty="0" smtClean="0">
                <a:solidFill>
                  <a:schemeClr val="tx1"/>
                </a:solidFill>
                <a:latin typeface="Times New Roman" pitchFamily="18" charset="0"/>
              </a:rPr>
              <a:t>J</a:t>
            </a:r>
            <a:r>
              <a:rPr lang="fa-IR" sz="1600" dirty="0" smtClean="0">
                <a:solidFill>
                  <a:schemeClr val="tx1"/>
                </a:solidFill>
                <a:latin typeface="Times New Roman" pitchFamily="18" charset="0"/>
              </a:rPr>
              <a:t>.</a:t>
            </a:r>
            <a:r>
              <a:rPr lang="en-US" sz="1600" dirty="0" smtClean="0">
                <a:solidFill>
                  <a:schemeClr val="tx1"/>
                </a:solidFill>
                <a:latin typeface="Times New Roman" pitchFamily="18" charset="0"/>
              </a:rPr>
              <a:t> </a:t>
            </a:r>
            <a:r>
              <a:rPr lang="en-US" sz="1600" dirty="0">
                <a:solidFill>
                  <a:schemeClr val="tx1"/>
                </a:solidFill>
                <a:latin typeface="Times New Roman" pitchFamily="18" charset="0"/>
              </a:rPr>
              <a:t>Peters</a:t>
            </a:r>
          </a:p>
        </p:txBody>
      </p:sp>
      <p:sp>
        <p:nvSpPr>
          <p:cNvPr id="629764" name="Text Box 4"/>
          <p:cNvSpPr txBox="1">
            <a:spLocks noChangeArrowheads="1"/>
          </p:cNvSpPr>
          <p:nvPr/>
        </p:nvSpPr>
        <p:spPr bwMode="auto">
          <a:xfrm>
            <a:off x="1301750" y="3006725"/>
            <a:ext cx="7142163" cy="1554163"/>
          </a:xfrm>
          <a:prstGeom prst="rect">
            <a:avLst/>
          </a:prstGeom>
          <a:noFill/>
          <a:ln w="12700">
            <a:noFill/>
            <a:miter lim="800000"/>
            <a:headEnd/>
            <a:tailEnd/>
          </a:ln>
        </p:spPr>
        <p:txBody>
          <a:bodyPr lIns="101882" tIns="50941" rIns="101882" bIns="50941">
            <a:spAutoFit/>
          </a:bodyPr>
          <a:lstStyle/>
          <a:p>
            <a:pPr defTabSz="1019175" eaLnBrk="0" hangingPunct="0">
              <a:lnSpc>
                <a:spcPct val="110000"/>
              </a:lnSpc>
            </a:pPr>
            <a:r>
              <a:rPr lang="en-US" sz="3100" i="0">
                <a:solidFill>
                  <a:schemeClr val="tx1"/>
                </a:solidFill>
                <a:latin typeface="Times" pitchFamily="18" charset="0"/>
              </a:rPr>
              <a:t>Those who make things happen. </a:t>
            </a:r>
          </a:p>
          <a:p>
            <a:pPr defTabSz="1019175" eaLnBrk="0" hangingPunct="0">
              <a:lnSpc>
                <a:spcPct val="110000"/>
              </a:lnSpc>
            </a:pPr>
            <a:endParaRPr lang="en-US" sz="3100" i="0">
              <a:solidFill>
                <a:schemeClr val="tx1"/>
              </a:solidFill>
              <a:latin typeface="Times" pitchFamily="18" charset="0"/>
            </a:endParaRPr>
          </a:p>
          <a:p>
            <a:pPr algn="r" defTabSz="1019175" eaLnBrk="0" hangingPunct="0"/>
            <a:endParaRPr lang="en-US" sz="2700" i="0">
              <a:solidFill>
                <a:schemeClr val="tx1"/>
              </a:solidFill>
              <a:latin typeface="Times" pitchFamily="18" charset="0"/>
            </a:endParaRPr>
          </a:p>
        </p:txBody>
      </p:sp>
      <p:sp>
        <p:nvSpPr>
          <p:cNvPr id="629765" name="Text Box 5"/>
          <p:cNvSpPr txBox="1">
            <a:spLocks noChangeArrowheads="1"/>
          </p:cNvSpPr>
          <p:nvPr/>
        </p:nvSpPr>
        <p:spPr bwMode="auto">
          <a:xfrm>
            <a:off x="1301750" y="3700463"/>
            <a:ext cx="7142163" cy="1033462"/>
          </a:xfrm>
          <a:prstGeom prst="rect">
            <a:avLst/>
          </a:prstGeom>
          <a:noFill/>
          <a:ln w="12700">
            <a:noFill/>
            <a:miter lim="800000"/>
            <a:headEnd/>
            <a:tailEnd/>
          </a:ln>
        </p:spPr>
        <p:txBody>
          <a:bodyPr lIns="101882" tIns="50941" rIns="101882" bIns="50941">
            <a:spAutoFit/>
          </a:bodyPr>
          <a:lstStyle/>
          <a:p>
            <a:pPr defTabSz="1019175" eaLnBrk="0" hangingPunct="0">
              <a:lnSpc>
                <a:spcPct val="110000"/>
              </a:lnSpc>
            </a:pPr>
            <a:r>
              <a:rPr lang="en-US" sz="3100" i="0">
                <a:solidFill>
                  <a:schemeClr val="tx1"/>
                </a:solidFill>
                <a:latin typeface="Times" pitchFamily="18" charset="0"/>
              </a:rPr>
              <a:t>Those who watch things happen. </a:t>
            </a:r>
          </a:p>
          <a:p>
            <a:pPr algn="r" defTabSz="1019175" eaLnBrk="0" hangingPunct="0"/>
            <a:endParaRPr lang="en-US" sz="2700" i="0">
              <a:solidFill>
                <a:schemeClr val="tx1"/>
              </a:solidFill>
              <a:latin typeface="Times" pitchFamily="18" charset="0"/>
            </a:endParaRPr>
          </a:p>
        </p:txBody>
      </p:sp>
      <p:sp>
        <p:nvSpPr>
          <p:cNvPr id="629766" name="Text Box 6"/>
          <p:cNvSpPr txBox="1">
            <a:spLocks noChangeArrowheads="1"/>
          </p:cNvSpPr>
          <p:nvPr/>
        </p:nvSpPr>
        <p:spPr bwMode="auto">
          <a:xfrm>
            <a:off x="1301750" y="4411663"/>
            <a:ext cx="7142163" cy="1033462"/>
          </a:xfrm>
          <a:prstGeom prst="rect">
            <a:avLst/>
          </a:prstGeom>
          <a:noFill/>
          <a:ln w="12700">
            <a:noFill/>
            <a:miter lim="800000"/>
            <a:headEnd/>
            <a:tailEnd/>
          </a:ln>
        </p:spPr>
        <p:txBody>
          <a:bodyPr lIns="101882" tIns="50941" rIns="101882" bIns="50941">
            <a:spAutoFit/>
          </a:bodyPr>
          <a:lstStyle/>
          <a:p>
            <a:pPr defTabSz="1019175" eaLnBrk="0" hangingPunct="0">
              <a:lnSpc>
                <a:spcPct val="110000"/>
              </a:lnSpc>
            </a:pPr>
            <a:r>
              <a:rPr lang="en-US" sz="3100" i="0">
                <a:solidFill>
                  <a:schemeClr val="tx1"/>
                </a:solidFill>
                <a:latin typeface="Times" pitchFamily="18" charset="0"/>
              </a:rPr>
              <a:t>And those who ask - "What happened?" </a:t>
            </a:r>
          </a:p>
          <a:p>
            <a:pPr algn="r" defTabSz="1019175" eaLnBrk="0" hangingPunct="0"/>
            <a:endParaRPr lang="en-US" sz="2700" i="0">
              <a:solidFill>
                <a:schemeClr val="tx1"/>
              </a:solidFill>
              <a:latin typeface="Times"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29762"/>
                                        </p:tgtEl>
                                        <p:attrNameLst>
                                          <p:attrName>style.visibility</p:attrName>
                                        </p:attrNameLst>
                                      </p:cBhvr>
                                      <p:to>
                                        <p:strVal val="visible"/>
                                      </p:to>
                                    </p:set>
                                    <p:animEffect transition="in" filter="slide(fromBottom)">
                                      <p:cBhvr>
                                        <p:cTn id="7" dur="500"/>
                                        <p:tgtEl>
                                          <p:spTgt spid="62976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29764"/>
                                        </p:tgtEl>
                                        <p:attrNameLst>
                                          <p:attrName>style.visibility</p:attrName>
                                        </p:attrNameLst>
                                      </p:cBhvr>
                                      <p:to>
                                        <p:strVal val="visible"/>
                                      </p:to>
                                    </p:set>
                                    <p:animEffect transition="in" filter="slide(fromBottom)">
                                      <p:cBhvr>
                                        <p:cTn id="12" dur="500"/>
                                        <p:tgtEl>
                                          <p:spTgt spid="62976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629765"/>
                                        </p:tgtEl>
                                        <p:attrNameLst>
                                          <p:attrName>style.visibility</p:attrName>
                                        </p:attrNameLst>
                                      </p:cBhvr>
                                      <p:to>
                                        <p:strVal val="visible"/>
                                      </p:to>
                                    </p:set>
                                    <p:animEffect transition="in" filter="slide(fromBottom)">
                                      <p:cBhvr>
                                        <p:cTn id="17" dur="500"/>
                                        <p:tgtEl>
                                          <p:spTgt spid="629765"/>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629766"/>
                                        </p:tgtEl>
                                        <p:attrNameLst>
                                          <p:attrName>style.visibility</p:attrName>
                                        </p:attrNameLst>
                                      </p:cBhvr>
                                      <p:to>
                                        <p:strVal val="visible"/>
                                      </p:to>
                                    </p:set>
                                    <p:animEffect transition="in" filter="slide(fromBottom)">
                                      <p:cBhvr>
                                        <p:cTn id="22" dur="500"/>
                                        <p:tgtEl>
                                          <p:spTgt spid="6297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762" grpId="0"/>
      <p:bldP spid="629764" grpId="0"/>
      <p:bldP spid="629765" grpId="0"/>
      <p:bldP spid="62976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747713" y="3573463"/>
            <a:ext cx="1525587" cy="1368425"/>
            <a:chOff x="471" y="1162"/>
            <a:chExt cx="961" cy="862"/>
          </a:xfrm>
        </p:grpSpPr>
        <p:sp>
          <p:nvSpPr>
            <p:cNvPr id="562179" name="AutoShape 3"/>
            <p:cNvSpPr>
              <a:spLocks noChangeArrowheads="1"/>
            </p:cNvSpPr>
            <p:nvPr/>
          </p:nvSpPr>
          <p:spPr bwMode="auto">
            <a:xfrm>
              <a:off x="476" y="1162"/>
              <a:ext cx="907" cy="862"/>
            </a:xfrm>
            <a:prstGeom prst="roundRect">
              <a:avLst>
                <a:gd name="adj" fmla="val 16667"/>
              </a:avLst>
            </a:prstGeom>
            <a:no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16405" name="Text Box 4"/>
            <p:cNvSpPr txBox="1">
              <a:spLocks noChangeArrowheads="1"/>
            </p:cNvSpPr>
            <p:nvPr/>
          </p:nvSpPr>
          <p:spPr bwMode="auto">
            <a:xfrm>
              <a:off x="471" y="1187"/>
              <a:ext cx="961" cy="826"/>
            </a:xfrm>
            <a:prstGeom prst="rect">
              <a:avLst/>
            </a:prstGeom>
            <a:noFill/>
            <a:ln w="9525">
              <a:noFill/>
              <a:miter lim="800000"/>
              <a:headEnd/>
              <a:tailEnd/>
            </a:ln>
          </p:spPr>
          <p:txBody>
            <a:bodyPr wrap="none">
              <a:spAutoFit/>
            </a:bodyPr>
            <a:lstStyle/>
            <a:p>
              <a:pPr algn="ctr"/>
              <a:r>
                <a:rPr lang="en-US" sz="4000" i="0">
                  <a:solidFill>
                    <a:schemeClr val="tx1"/>
                  </a:solidFill>
                  <a:latin typeface="Times New Roman" pitchFamily="18" charset="0"/>
                  <a:cs typeface="Arial" pitchFamily="34" charset="0"/>
                </a:rPr>
                <a:t>Effort </a:t>
              </a:r>
            </a:p>
            <a:p>
              <a:pPr algn="ctr"/>
              <a:r>
                <a:rPr lang="fa-IR" sz="4000" i="0">
                  <a:solidFill>
                    <a:schemeClr val="tx1"/>
                  </a:solidFill>
                  <a:latin typeface="Times New Roman" pitchFamily="18" charset="0"/>
                  <a:cs typeface="Arial" pitchFamily="34" charset="0"/>
                </a:rPr>
                <a:t>تلاش </a:t>
              </a:r>
              <a:endParaRPr lang="en-US" sz="4000" i="0">
                <a:solidFill>
                  <a:schemeClr val="tx1"/>
                </a:solidFill>
                <a:latin typeface="Times New Roman" pitchFamily="18" charset="0"/>
                <a:cs typeface="Arial" pitchFamily="34" charset="0"/>
              </a:endParaRPr>
            </a:p>
          </p:txBody>
        </p:sp>
      </p:grpSp>
      <p:grpSp>
        <p:nvGrpSpPr>
          <p:cNvPr id="3" name="Group 5"/>
          <p:cNvGrpSpPr>
            <a:grpSpLocks/>
          </p:cNvGrpSpPr>
          <p:nvPr/>
        </p:nvGrpSpPr>
        <p:grpSpPr bwMode="auto">
          <a:xfrm>
            <a:off x="6227763" y="3573463"/>
            <a:ext cx="2160587" cy="1368425"/>
            <a:chOff x="4014" y="1162"/>
            <a:chExt cx="1361" cy="862"/>
          </a:xfrm>
        </p:grpSpPr>
        <p:sp>
          <p:nvSpPr>
            <p:cNvPr id="562182" name="AutoShape 6"/>
            <p:cNvSpPr>
              <a:spLocks noChangeArrowheads="1"/>
            </p:cNvSpPr>
            <p:nvPr/>
          </p:nvSpPr>
          <p:spPr bwMode="auto">
            <a:xfrm>
              <a:off x="4014" y="1162"/>
              <a:ext cx="1361" cy="862"/>
            </a:xfrm>
            <a:prstGeom prst="roundRect">
              <a:avLst>
                <a:gd name="adj" fmla="val 16667"/>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16403" name="Text Box 7"/>
            <p:cNvSpPr txBox="1">
              <a:spLocks noChangeArrowheads="1"/>
            </p:cNvSpPr>
            <p:nvPr/>
          </p:nvSpPr>
          <p:spPr bwMode="auto">
            <a:xfrm>
              <a:off x="4021" y="1162"/>
              <a:ext cx="1147" cy="826"/>
            </a:xfrm>
            <a:prstGeom prst="rect">
              <a:avLst/>
            </a:prstGeom>
            <a:noFill/>
            <a:ln w="9525">
              <a:noFill/>
              <a:miter lim="800000"/>
              <a:headEnd/>
              <a:tailEnd/>
            </a:ln>
          </p:spPr>
          <p:txBody>
            <a:bodyPr wrap="none">
              <a:spAutoFit/>
            </a:bodyPr>
            <a:lstStyle/>
            <a:p>
              <a:pPr algn="ctr"/>
              <a:r>
                <a:rPr lang="en-US" sz="4000" i="0" dirty="0">
                  <a:solidFill>
                    <a:schemeClr val="bg1">
                      <a:lumMod val="95000"/>
                    </a:schemeClr>
                  </a:solidFill>
                  <a:latin typeface="Times New Roman" pitchFamily="18" charset="0"/>
                  <a:cs typeface="Arial" pitchFamily="34" charset="0"/>
                </a:rPr>
                <a:t>efficacy</a:t>
              </a:r>
            </a:p>
            <a:p>
              <a:pPr algn="ctr"/>
              <a:r>
                <a:rPr lang="fa-IR" sz="4000" i="0" dirty="0">
                  <a:solidFill>
                    <a:schemeClr val="tx2">
                      <a:lumMod val="40000"/>
                      <a:lumOff val="60000"/>
                    </a:schemeClr>
                  </a:solidFill>
                  <a:latin typeface="Times New Roman" pitchFamily="18" charset="0"/>
                  <a:cs typeface="Arial" pitchFamily="34" charset="0"/>
                </a:rPr>
                <a:t>بازده </a:t>
              </a:r>
              <a:endParaRPr lang="en-US" sz="4000" i="0" dirty="0">
                <a:solidFill>
                  <a:schemeClr val="tx2">
                    <a:lumMod val="40000"/>
                    <a:lumOff val="60000"/>
                  </a:schemeClr>
                </a:solidFill>
                <a:latin typeface="Times New Roman" pitchFamily="18" charset="0"/>
                <a:cs typeface="Arial" pitchFamily="34" charset="0"/>
              </a:endParaRPr>
            </a:p>
          </p:txBody>
        </p:sp>
      </p:grpSp>
      <p:sp>
        <p:nvSpPr>
          <p:cNvPr id="562184" name="AutoShape 8"/>
          <p:cNvSpPr>
            <a:spLocks noChangeArrowheads="1"/>
          </p:cNvSpPr>
          <p:nvPr/>
        </p:nvSpPr>
        <p:spPr bwMode="auto">
          <a:xfrm>
            <a:off x="2195513" y="4005263"/>
            <a:ext cx="649287" cy="360362"/>
          </a:xfrm>
          <a:prstGeom prst="rightArrow">
            <a:avLst>
              <a:gd name="adj1" fmla="val 50000"/>
              <a:gd name="adj2" fmla="val 45044"/>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grpSp>
        <p:nvGrpSpPr>
          <p:cNvPr id="4" name="Group 9"/>
          <p:cNvGrpSpPr>
            <a:grpSpLocks/>
          </p:cNvGrpSpPr>
          <p:nvPr/>
        </p:nvGrpSpPr>
        <p:grpSpPr bwMode="auto">
          <a:xfrm>
            <a:off x="2816225" y="3573463"/>
            <a:ext cx="2908300" cy="1368425"/>
            <a:chOff x="1774" y="1162"/>
            <a:chExt cx="1832" cy="862"/>
          </a:xfrm>
        </p:grpSpPr>
        <p:sp>
          <p:nvSpPr>
            <p:cNvPr id="562186" name="AutoShape 10"/>
            <p:cNvSpPr>
              <a:spLocks noChangeArrowheads="1"/>
            </p:cNvSpPr>
            <p:nvPr/>
          </p:nvSpPr>
          <p:spPr bwMode="auto">
            <a:xfrm>
              <a:off x="1791" y="1162"/>
              <a:ext cx="1724" cy="862"/>
            </a:xfrm>
            <a:prstGeom prst="roundRect">
              <a:avLst>
                <a:gd name="adj" fmla="val 16667"/>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16401" name="Text Box 11"/>
            <p:cNvSpPr txBox="1">
              <a:spLocks noChangeArrowheads="1"/>
            </p:cNvSpPr>
            <p:nvPr/>
          </p:nvSpPr>
          <p:spPr bwMode="auto">
            <a:xfrm>
              <a:off x="1774" y="1162"/>
              <a:ext cx="1832" cy="826"/>
            </a:xfrm>
            <a:prstGeom prst="rect">
              <a:avLst/>
            </a:prstGeom>
            <a:noFill/>
            <a:ln w="9525">
              <a:noFill/>
              <a:miter lim="800000"/>
              <a:headEnd/>
              <a:tailEnd/>
            </a:ln>
          </p:spPr>
          <p:txBody>
            <a:bodyPr wrap="none">
              <a:spAutoFit/>
            </a:bodyPr>
            <a:lstStyle/>
            <a:p>
              <a:pPr algn="ctr"/>
              <a:r>
                <a:rPr lang="en-US" sz="4000" i="0" dirty="0">
                  <a:solidFill>
                    <a:schemeClr val="bg1">
                      <a:lumMod val="95000"/>
                    </a:schemeClr>
                  </a:solidFill>
                  <a:latin typeface="Times New Roman" pitchFamily="18" charset="0"/>
                  <a:cs typeface="Arial" pitchFamily="34" charset="0"/>
                </a:rPr>
                <a:t>Performance </a:t>
              </a:r>
            </a:p>
            <a:p>
              <a:pPr algn="ctr"/>
              <a:r>
                <a:rPr lang="fa-IR" sz="4000" i="0" dirty="0">
                  <a:solidFill>
                    <a:schemeClr val="tx2">
                      <a:lumMod val="40000"/>
                      <a:lumOff val="60000"/>
                    </a:schemeClr>
                  </a:solidFill>
                  <a:latin typeface="Times New Roman" pitchFamily="18" charset="0"/>
                  <a:cs typeface="Arial" pitchFamily="34" charset="0"/>
                </a:rPr>
                <a:t>عملکرد </a:t>
              </a:r>
              <a:endParaRPr lang="en-US" sz="4000" i="0" dirty="0">
                <a:solidFill>
                  <a:schemeClr val="tx2">
                    <a:lumMod val="40000"/>
                    <a:lumOff val="60000"/>
                  </a:schemeClr>
                </a:solidFill>
                <a:latin typeface="Times New Roman" pitchFamily="18" charset="0"/>
                <a:cs typeface="Arial" pitchFamily="34" charset="0"/>
              </a:endParaRPr>
            </a:p>
          </p:txBody>
        </p:sp>
      </p:grpSp>
      <p:sp>
        <p:nvSpPr>
          <p:cNvPr id="562188" name="AutoShape 12"/>
          <p:cNvSpPr>
            <a:spLocks noChangeArrowheads="1"/>
          </p:cNvSpPr>
          <p:nvPr/>
        </p:nvSpPr>
        <p:spPr bwMode="auto">
          <a:xfrm>
            <a:off x="5580063" y="4005263"/>
            <a:ext cx="649287" cy="360362"/>
          </a:xfrm>
          <a:prstGeom prst="rightArrow">
            <a:avLst>
              <a:gd name="adj1" fmla="val 50000"/>
              <a:gd name="adj2" fmla="val 45044"/>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562189" name="AutoShape 13" descr="Purple mesh"/>
          <p:cNvSpPr>
            <a:spLocks noChangeArrowheads="1"/>
          </p:cNvSpPr>
          <p:nvPr/>
        </p:nvSpPr>
        <p:spPr bwMode="auto">
          <a:xfrm>
            <a:off x="34925" y="2420938"/>
            <a:ext cx="1366838" cy="577850"/>
          </a:xfrm>
          <a:prstGeom prst="roundRect">
            <a:avLst>
              <a:gd name="adj" fmla="val 16667"/>
            </a:avLst>
          </a:prstGeom>
          <a:blipFill dpi="0" rotWithShape="1">
            <a:blip r:embed="rId2" cstate="print"/>
            <a:srcRect/>
            <a:tile tx="0" ty="0" sx="100000" sy="100000" flip="none" algn="tl"/>
          </a:blipFill>
          <a:ln w="9525">
            <a:solidFill>
              <a:schemeClr val="tx1"/>
            </a:solidFill>
            <a:miter lim="800000"/>
            <a:headEnd/>
            <a:tailEnd/>
          </a:ln>
        </p:spPr>
        <p:txBody>
          <a:bodyPr wrap="none" anchor="ctr"/>
          <a:lstStyle/>
          <a:p>
            <a:pPr algn="ctr"/>
            <a:r>
              <a:rPr lang="fa-IR" sz="1600" b="1" i="0" dirty="0">
                <a:solidFill>
                  <a:schemeClr val="bg1">
                    <a:lumMod val="95000"/>
                  </a:schemeClr>
                </a:solidFill>
                <a:latin typeface="Times New Roman" pitchFamily="18" charset="0"/>
                <a:cs typeface="Arial" pitchFamily="34" charset="0"/>
              </a:rPr>
              <a:t>میزان انگیزش </a:t>
            </a:r>
          </a:p>
          <a:p>
            <a:pPr algn="ctr"/>
            <a:r>
              <a:rPr lang="fa-IR" sz="1600" b="1" i="0" dirty="0">
                <a:solidFill>
                  <a:schemeClr val="bg1">
                    <a:lumMod val="95000"/>
                  </a:schemeClr>
                </a:solidFill>
                <a:latin typeface="Times New Roman" pitchFamily="18" charset="0"/>
                <a:cs typeface="Arial" pitchFamily="34" charset="0"/>
              </a:rPr>
              <a:t>برای تلاش </a:t>
            </a:r>
            <a:endParaRPr lang="en-US" sz="1600" b="1" i="0" dirty="0">
              <a:solidFill>
                <a:schemeClr val="bg1">
                  <a:lumMod val="95000"/>
                </a:schemeClr>
              </a:solidFill>
              <a:latin typeface="Times New Roman" pitchFamily="18" charset="0"/>
              <a:cs typeface="Arial" pitchFamily="34" charset="0"/>
            </a:endParaRPr>
          </a:p>
        </p:txBody>
      </p:sp>
      <p:sp>
        <p:nvSpPr>
          <p:cNvPr id="562190" name="AutoShape 14" descr="Purple mesh"/>
          <p:cNvSpPr>
            <a:spLocks noChangeArrowheads="1"/>
          </p:cNvSpPr>
          <p:nvPr/>
        </p:nvSpPr>
        <p:spPr bwMode="auto">
          <a:xfrm>
            <a:off x="34925" y="260350"/>
            <a:ext cx="2016125" cy="1512888"/>
          </a:xfrm>
          <a:prstGeom prst="roundRect">
            <a:avLst>
              <a:gd name="adj" fmla="val 16667"/>
            </a:avLst>
          </a:prstGeom>
          <a:blipFill dpi="0" rotWithShape="1">
            <a:blip r:embed="rId2" cstate="print"/>
            <a:srcRect/>
            <a:tile tx="0" ty="0" sx="100000" sy="100000" flip="none" algn="tl"/>
          </a:blipFill>
          <a:ln w="9525">
            <a:solidFill>
              <a:schemeClr val="tx1"/>
            </a:solidFill>
            <a:miter lim="800000"/>
            <a:headEnd/>
            <a:tailEnd/>
          </a:ln>
        </p:spPr>
        <p:txBody>
          <a:bodyPr wrap="none" anchor="ctr"/>
          <a:lstStyle/>
          <a:p>
            <a:pPr algn="ctr"/>
            <a:r>
              <a:rPr lang="fa-IR" sz="1400" b="1" i="0" dirty="0">
                <a:solidFill>
                  <a:schemeClr val="bg1">
                    <a:lumMod val="95000"/>
                  </a:schemeClr>
                </a:solidFill>
                <a:latin typeface="Times New Roman" pitchFamily="18" charset="0"/>
                <a:cs typeface="Arial" pitchFamily="34" charset="0"/>
              </a:rPr>
              <a:t>تجربه قبلی تبدیل تلاش به عملکرد</a:t>
            </a:r>
          </a:p>
          <a:p>
            <a:pPr algn="ctr"/>
            <a:r>
              <a:rPr lang="fa-IR" sz="1400" b="1" i="0" dirty="0">
                <a:solidFill>
                  <a:schemeClr val="bg1">
                    <a:lumMod val="95000"/>
                  </a:schemeClr>
                </a:solidFill>
                <a:latin typeface="Times New Roman" pitchFamily="18" charset="0"/>
                <a:cs typeface="Arial" pitchFamily="34" charset="0"/>
              </a:rPr>
              <a:t>و</a:t>
            </a:r>
          </a:p>
          <a:p>
            <a:pPr algn="ctr"/>
            <a:r>
              <a:rPr lang="fa-IR" sz="1400" b="1" i="0" dirty="0">
                <a:solidFill>
                  <a:schemeClr val="bg1">
                    <a:lumMod val="95000"/>
                  </a:schemeClr>
                </a:solidFill>
                <a:latin typeface="Times New Roman" pitchFamily="18" charset="0"/>
                <a:cs typeface="Arial" pitchFamily="34" charset="0"/>
              </a:rPr>
              <a:t>تجربه قبلی تبدیل عملکرد به بازده</a:t>
            </a:r>
          </a:p>
          <a:p>
            <a:pPr algn="ctr"/>
            <a:r>
              <a:rPr lang="fa-IR" sz="1400" b="1" i="0" dirty="0">
                <a:solidFill>
                  <a:schemeClr val="bg1">
                    <a:lumMod val="95000"/>
                  </a:schemeClr>
                </a:solidFill>
                <a:latin typeface="Times New Roman" pitchFamily="18" charset="0"/>
                <a:cs typeface="Arial" pitchFamily="34" charset="0"/>
              </a:rPr>
              <a:t>و </a:t>
            </a:r>
          </a:p>
          <a:p>
            <a:pPr algn="ctr"/>
            <a:r>
              <a:rPr lang="fa-IR" sz="1400" b="1" i="0" dirty="0">
                <a:solidFill>
                  <a:schemeClr val="bg1">
                    <a:lumMod val="95000"/>
                  </a:schemeClr>
                </a:solidFill>
                <a:latin typeface="Times New Roman" pitchFamily="18" charset="0"/>
                <a:cs typeface="Arial" pitchFamily="34" charset="0"/>
              </a:rPr>
              <a:t>ارزش بازده برای فرد </a:t>
            </a:r>
            <a:endParaRPr lang="en-US" sz="1400" b="1" i="0" dirty="0">
              <a:solidFill>
                <a:schemeClr val="bg1">
                  <a:lumMod val="95000"/>
                </a:schemeClr>
              </a:solidFill>
              <a:latin typeface="Times New Roman" pitchFamily="18" charset="0"/>
              <a:cs typeface="Arial" pitchFamily="34" charset="0"/>
            </a:endParaRPr>
          </a:p>
        </p:txBody>
      </p:sp>
      <p:sp>
        <p:nvSpPr>
          <p:cNvPr id="562191" name="AutoShape 15" descr="Purple mesh"/>
          <p:cNvSpPr>
            <a:spLocks noChangeArrowheads="1"/>
          </p:cNvSpPr>
          <p:nvPr/>
        </p:nvSpPr>
        <p:spPr bwMode="auto">
          <a:xfrm>
            <a:off x="754063" y="1917700"/>
            <a:ext cx="288925" cy="431800"/>
          </a:xfrm>
          <a:prstGeom prst="downArrow">
            <a:avLst>
              <a:gd name="adj1" fmla="val 50000"/>
              <a:gd name="adj2" fmla="val 37363"/>
            </a:avLst>
          </a:prstGeom>
          <a:blipFill dpi="0" rotWithShape="1">
            <a:blip r:embed="rId2" cstate="print"/>
            <a:srcRect/>
            <a:tile tx="0" ty="0" sx="100000" sy="100000" flip="none" algn="tl"/>
          </a:blip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562192" name="AutoShape 16" descr="Purple mesh"/>
          <p:cNvSpPr>
            <a:spLocks noChangeArrowheads="1"/>
          </p:cNvSpPr>
          <p:nvPr/>
        </p:nvSpPr>
        <p:spPr bwMode="auto">
          <a:xfrm>
            <a:off x="827088" y="3068638"/>
            <a:ext cx="288925" cy="431800"/>
          </a:xfrm>
          <a:prstGeom prst="downArrow">
            <a:avLst>
              <a:gd name="adj1" fmla="val 50000"/>
              <a:gd name="adj2" fmla="val 37363"/>
            </a:avLst>
          </a:prstGeom>
          <a:blipFill dpi="0" rotWithShape="1">
            <a:blip r:embed="rId2" cstate="print"/>
            <a:srcRect/>
            <a:tile tx="0" ty="0" sx="100000" sy="100000" flip="none" algn="tl"/>
          </a:blip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562193" name="AutoShape 17" descr="Purple mesh"/>
          <p:cNvSpPr>
            <a:spLocks noChangeArrowheads="1"/>
          </p:cNvSpPr>
          <p:nvPr/>
        </p:nvSpPr>
        <p:spPr bwMode="auto">
          <a:xfrm>
            <a:off x="1549400" y="2420938"/>
            <a:ext cx="1366838" cy="577850"/>
          </a:xfrm>
          <a:prstGeom prst="roundRect">
            <a:avLst>
              <a:gd name="adj" fmla="val 16667"/>
            </a:avLst>
          </a:prstGeom>
          <a:blipFill dpi="0" rotWithShape="1">
            <a:blip r:embed="rId2" cstate="print"/>
            <a:srcRect/>
            <a:tile tx="0" ty="0" sx="100000" sy="100000" flip="none" algn="tl"/>
          </a:blipFill>
          <a:ln w="9525">
            <a:solidFill>
              <a:schemeClr val="tx1"/>
            </a:solidFill>
            <a:miter lim="800000"/>
            <a:headEnd/>
            <a:tailEnd/>
          </a:ln>
        </p:spPr>
        <p:txBody>
          <a:bodyPr wrap="none" anchor="ctr"/>
          <a:lstStyle/>
          <a:p>
            <a:pPr algn="ctr"/>
            <a:r>
              <a:rPr lang="fa-IR" sz="1600" b="1" i="0" dirty="0">
                <a:solidFill>
                  <a:schemeClr val="bg1">
                    <a:lumMod val="95000"/>
                  </a:schemeClr>
                </a:solidFill>
                <a:latin typeface="Times New Roman" pitchFamily="18" charset="0"/>
                <a:cs typeface="Arial" pitchFamily="34" charset="0"/>
              </a:rPr>
              <a:t>ویژگیها و توانائیهای</a:t>
            </a:r>
          </a:p>
          <a:p>
            <a:pPr algn="ctr"/>
            <a:r>
              <a:rPr lang="fa-IR" sz="1600" b="1" i="0" dirty="0">
                <a:solidFill>
                  <a:schemeClr val="bg1">
                    <a:lumMod val="95000"/>
                  </a:schemeClr>
                </a:solidFill>
                <a:latin typeface="Times New Roman" pitchFamily="18" charset="0"/>
                <a:cs typeface="Arial" pitchFamily="34" charset="0"/>
              </a:rPr>
              <a:t>فردی </a:t>
            </a:r>
            <a:endParaRPr lang="en-US" sz="1600" b="1" i="0" dirty="0">
              <a:solidFill>
                <a:schemeClr val="bg1">
                  <a:lumMod val="95000"/>
                </a:schemeClr>
              </a:solidFill>
              <a:latin typeface="Times New Roman" pitchFamily="18" charset="0"/>
              <a:cs typeface="Arial" pitchFamily="34" charset="0"/>
            </a:endParaRPr>
          </a:p>
        </p:txBody>
      </p:sp>
      <p:sp>
        <p:nvSpPr>
          <p:cNvPr id="562194" name="AutoShape 18" descr="Purple mesh"/>
          <p:cNvSpPr>
            <a:spLocks noChangeArrowheads="1"/>
          </p:cNvSpPr>
          <p:nvPr/>
        </p:nvSpPr>
        <p:spPr bwMode="auto">
          <a:xfrm>
            <a:off x="1835150" y="3068638"/>
            <a:ext cx="288925" cy="431800"/>
          </a:xfrm>
          <a:prstGeom prst="downArrow">
            <a:avLst>
              <a:gd name="adj1" fmla="val 50000"/>
              <a:gd name="adj2" fmla="val 37363"/>
            </a:avLst>
          </a:prstGeom>
          <a:blipFill dpi="0" rotWithShape="1">
            <a:blip r:embed="rId2" cstate="print"/>
            <a:srcRect/>
            <a:tile tx="0" ty="0" sx="100000" sy="100000" flip="none" algn="tl"/>
          </a:blip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562195" name="AutoShape 19" descr="Purple mesh"/>
          <p:cNvSpPr>
            <a:spLocks noChangeArrowheads="1"/>
          </p:cNvSpPr>
          <p:nvPr/>
        </p:nvSpPr>
        <p:spPr bwMode="auto">
          <a:xfrm>
            <a:off x="468313" y="5734050"/>
            <a:ext cx="2016125" cy="792163"/>
          </a:xfrm>
          <a:prstGeom prst="roundRect">
            <a:avLst>
              <a:gd name="adj" fmla="val 16667"/>
            </a:avLst>
          </a:prstGeom>
          <a:blipFill dpi="0" rotWithShape="1">
            <a:blip r:embed="rId2" cstate="print"/>
            <a:srcRect/>
            <a:tile tx="0" ty="0" sx="100000" sy="100000" flip="none" algn="tl"/>
          </a:blipFill>
          <a:ln w="9525">
            <a:solidFill>
              <a:schemeClr val="tx1"/>
            </a:solidFill>
            <a:miter lim="800000"/>
            <a:headEnd/>
            <a:tailEnd/>
          </a:ln>
        </p:spPr>
        <p:txBody>
          <a:bodyPr wrap="none" anchor="ctr"/>
          <a:lstStyle/>
          <a:p>
            <a:pPr algn="ctr"/>
            <a:r>
              <a:rPr lang="fa-IR" sz="1600" b="1" i="0" dirty="0">
                <a:solidFill>
                  <a:schemeClr val="bg1">
                    <a:lumMod val="95000"/>
                  </a:schemeClr>
                </a:solidFill>
                <a:latin typeface="Times New Roman" pitchFamily="18" charset="0"/>
                <a:cs typeface="Arial" pitchFamily="34" charset="0"/>
              </a:rPr>
              <a:t>موقعیت مناسب برای عملکرد</a:t>
            </a:r>
            <a:endParaRPr lang="en-US" sz="1600" b="1" i="0" dirty="0">
              <a:solidFill>
                <a:schemeClr val="bg1">
                  <a:lumMod val="95000"/>
                </a:schemeClr>
              </a:solidFill>
              <a:latin typeface="Times New Roman" pitchFamily="18" charset="0"/>
              <a:cs typeface="Arial" pitchFamily="34" charset="0"/>
            </a:endParaRPr>
          </a:p>
        </p:txBody>
      </p:sp>
      <p:sp>
        <p:nvSpPr>
          <p:cNvPr id="562196" name="AutoShape 20" descr="Purple mesh"/>
          <p:cNvSpPr>
            <a:spLocks noChangeArrowheads="1"/>
          </p:cNvSpPr>
          <p:nvPr/>
        </p:nvSpPr>
        <p:spPr bwMode="auto">
          <a:xfrm>
            <a:off x="1258888" y="5084763"/>
            <a:ext cx="288925" cy="504825"/>
          </a:xfrm>
          <a:prstGeom prst="upArrow">
            <a:avLst>
              <a:gd name="adj1" fmla="val 50000"/>
              <a:gd name="adj2" fmla="val 43681"/>
            </a:avLst>
          </a:prstGeom>
          <a:blipFill dpi="0" rotWithShape="1">
            <a:blip r:embed="rId2" cstate="print"/>
            <a:srcRect/>
            <a:tile tx="0" ty="0" sx="100000" sy="100000" flip="none" algn="tl"/>
          </a:blip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562197" name="Rectangle 21"/>
          <p:cNvSpPr>
            <a:spLocks noGrp="1" noChangeArrowheads="1"/>
          </p:cNvSpPr>
          <p:nvPr>
            <p:ph type="title"/>
          </p:nvPr>
        </p:nvSpPr>
        <p:spPr>
          <a:xfrm>
            <a:off x="3779912" y="274638"/>
            <a:ext cx="4906888" cy="1143000"/>
          </a:xfrm>
        </p:spPr>
        <p:txBody>
          <a:bodyPr>
            <a:normAutofit fontScale="90000"/>
          </a:bodyPr>
          <a:lstStyle/>
          <a:p>
            <a:pPr eaLnBrk="1" hangingPunct="1">
              <a:defRPr/>
            </a:pPr>
            <a:r>
              <a:rPr lang="fa-IR" dirty="0" smtClean="0">
                <a:solidFill>
                  <a:srgbClr val="0070C0"/>
                </a:solidFill>
                <a:cs typeface="2  Titr" pitchFamily="2" charset="-78"/>
              </a:rPr>
              <a:t>عوامل موثر بر تلاش فردی </a:t>
            </a:r>
            <a:endParaRPr lang="en-US" dirty="0" smtClean="0">
              <a:solidFill>
                <a:srgbClr val="0070C0"/>
              </a:solidFill>
              <a:cs typeface="2  Tit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62189"/>
                                        </p:tgtEl>
                                        <p:attrNameLst>
                                          <p:attrName>style.visibility</p:attrName>
                                        </p:attrNameLst>
                                      </p:cBhvr>
                                      <p:to>
                                        <p:strVal val="visible"/>
                                      </p:to>
                                    </p:set>
                                    <p:animEffect transition="in" filter="box(in)">
                                      <p:cBhvr>
                                        <p:cTn id="7" dur="500"/>
                                        <p:tgtEl>
                                          <p:spTgt spid="562189"/>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562192"/>
                                        </p:tgtEl>
                                        <p:attrNameLst>
                                          <p:attrName>style.visibility</p:attrName>
                                        </p:attrNameLst>
                                      </p:cBhvr>
                                      <p:to>
                                        <p:strVal val="visible"/>
                                      </p:to>
                                    </p:set>
                                    <p:animEffect transition="in" filter="box(in)">
                                      <p:cBhvr>
                                        <p:cTn id="10" dur="500"/>
                                        <p:tgtEl>
                                          <p:spTgt spid="562192"/>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562193"/>
                                        </p:tgtEl>
                                        <p:attrNameLst>
                                          <p:attrName>style.visibility</p:attrName>
                                        </p:attrNameLst>
                                      </p:cBhvr>
                                      <p:to>
                                        <p:strVal val="visible"/>
                                      </p:to>
                                    </p:set>
                                    <p:animEffect transition="in" filter="box(in)">
                                      <p:cBhvr>
                                        <p:cTn id="15" dur="500"/>
                                        <p:tgtEl>
                                          <p:spTgt spid="562193"/>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562194"/>
                                        </p:tgtEl>
                                        <p:attrNameLst>
                                          <p:attrName>style.visibility</p:attrName>
                                        </p:attrNameLst>
                                      </p:cBhvr>
                                      <p:to>
                                        <p:strVal val="visible"/>
                                      </p:to>
                                    </p:set>
                                    <p:animEffect transition="in" filter="box(in)">
                                      <p:cBhvr>
                                        <p:cTn id="18" dur="500"/>
                                        <p:tgtEl>
                                          <p:spTgt spid="562194"/>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562190"/>
                                        </p:tgtEl>
                                        <p:attrNameLst>
                                          <p:attrName>style.visibility</p:attrName>
                                        </p:attrNameLst>
                                      </p:cBhvr>
                                      <p:to>
                                        <p:strVal val="visible"/>
                                      </p:to>
                                    </p:set>
                                    <p:animEffect transition="in" filter="box(in)">
                                      <p:cBhvr>
                                        <p:cTn id="23" dur="500"/>
                                        <p:tgtEl>
                                          <p:spTgt spid="562190"/>
                                        </p:tgtEl>
                                      </p:cBhvr>
                                    </p:animEffect>
                                  </p:childTnLst>
                                </p:cTn>
                              </p:par>
                              <p:par>
                                <p:cTn id="24" presetID="4" presetClass="entr" presetSubtype="16" fill="hold" grpId="0" nodeType="withEffect">
                                  <p:stCondLst>
                                    <p:cond delay="0"/>
                                  </p:stCondLst>
                                  <p:childTnLst>
                                    <p:set>
                                      <p:cBhvr>
                                        <p:cTn id="25" dur="1" fill="hold">
                                          <p:stCondLst>
                                            <p:cond delay="0"/>
                                          </p:stCondLst>
                                        </p:cTn>
                                        <p:tgtEl>
                                          <p:spTgt spid="562191"/>
                                        </p:tgtEl>
                                        <p:attrNameLst>
                                          <p:attrName>style.visibility</p:attrName>
                                        </p:attrNameLst>
                                      </p:cBhvr>
                                      <p:to>
                                        <p:strVal val="visible"/>
                                      </p:to>
                                    </p:set>
                                    <p:animEffect transition="in" filter="box(in)">
                                      <p:cBhvr>
                                        <p:cTn id="26" dur="500"/>
                                        <p:tgtEl>
                                          <p:spTgt spid="562191"/>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562196"/>
                                        </p:tgtEl>
                                        <p:attrNameLst>
                                          <p:attrName>style.visibility</p:attrName>
                                        </p:attrNameLst>
                                      </p:cBhvr>
                                      <p:to>
                                        <p:strVal val="visible"/>
                                      </p:to>
                                    </p:set>
                                    <p:animEffect transition="in" filter="box(in)">
                                      <p:cBhvr>
                                        <p:cTn id="31" dur="500"/>
                                        <p:tgtEl>
                                          <p:spTgt spid="562196"/>
                                        </p:tgtEl>
                                      </p:cBhvr>
                                    </p:animEffect>
                                  </p:childTnLst>
                                </p:cTn>
                              </p:par>
                              <p:par>
                                <p:cTn id="32" presetID="4" presetClass="entr" presetSubtype="16" fill="hold" grpId="0" nodeType="withEffect">
                                  <p:stCondLst>
                                    <p:cond delay="0"/>
                                  </p:stCondLst>
                                  <p:childTnLst>
                                    <p:set>
                                      <p:cBhvr>
                                        <p:cTn id="33" dur="1" fill="hold">
                                          <p:stCondLst>
                                            <p:cond delay="0"/>
                                          </p:stCondLst>
                                        </p:cTn>
                                        <p:tgtEl>
                                          <p:spTgt spid="562195"/>
                                        </p:tgtEl>
                                        <p:attrNameLst>
                                          <p:attrName>style.visibility</p:attrName>
                                        </p:attrNameLst>
                                      </p:cBhvr>
                                      <p:to>
                                        <p:strVal val="visible"/>
                                      </p:to>
                                    </p:set>
                                    <p:animEffect transition="in" filter="box(in)">
                                      <p:cBhvr>
                                        <p:cTn id="34" dur="500"/>
                                        <p:tgtEl>
                                          <p:spTgt spid="562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2189" grpId="0" animBg="1"/>
      <p:bldP spid="562190" grpId="0" animBg="1"/>
      <p:bldP spid="562191" grpId="0" animBg="1"/>
      <p:bldP spid="562192" grpId="0" animBg="1"/>
      <p:bldP spid="562193" grpId="0" animBg="1"/>
      <p:bldP spid="562194" grpId="0" animBg="1"/>
      <p:bldP spid="562195" grpId="0" animBg="1"/>
      <p:bldP spid="56219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p:cNvSpPr>
            <a:spLocks noGrp="1" noChangeArrowheads="1"/>
          </p:cNvSpPr>
          <p:nvPr>
            <p:ph type="title"/>
          </p:nvPr>
        </p:nvSpPr>
        <p:spPr/>
        <p:txBody>
          <a:bodyPr>
            <a:normAutofit/>
          </a:bodyPr>
          <a:lstStyle/>
          <a:p>
            <a:pPr eaLnBrk="1" hangingPunct="1">
              <a:defRPr/>
            </a:pPr>
            <a:r>
              <a:rPr lang="fa-IR" sz="3200" dirty="0" smtClean="0">
                <a:solidFill>
                  <a:srgbClr val="00B0F0"/>
                </a:solidFill>
                <a:effectLst>
                  <a:outerShdw blurRad="38100" dist="38100" dir="2700000" algn="tl">
                    <a:srgbClr val="000000">
                      <a:alpha val="43137"/>
                    </a:srgbClr>
                  </a:outerShdw>
                </a:effectLst>
                <a:cs typeface="2  Titr" pitchFamily="2" charset="-78"/>
              </a:rPr>
              <a:t>آیا عملکرد فرد فقط تحت تاثیر کار او است؟</a:t>
            </a:r>
            <a:endParaRPr lang="en-US" sz="3200" dirty="0" smtClean="0">
              <a:solidFill>
                <a:srgbClr val="00B0F0"/>
              </a:solidFill>
              <a:effectLst>
                <a:outerShdw blurRad="38100" dist="38100" dir="2700000" algn="tl">
                  <a:srgbClr val="000000">
                    <a:alpha val="43137"/>
                  </a:srgbClr>
                </a:outerShdw>
              </a:effectLst>
              <a:cs typeface="2  Titr" pitchFamily="2" charset="-78"/>
            </a:endParaRPr>
          </a:p>
        </p:txBody>
      </p:sp>
      <p:grpSp>
        <p:nvGrpSpPr>
          <p:cNvPr id="2" name="Group 3"/>
          <p:cNvGrpSpPr>
            <a:grpSpLocks/>
          </p:cNvGrpSpPr>
          <p:nvPr/>
        </p:nvGrpSpPr>
        <p:grpSpPr bwMode="auto">
          <a:xfrm>
            <a:off x="747713" y="3573463"/>
            <a:ext cx="1525587" cy="1368425"/>
            <a:chOff x="471" y="1162"/>
            <a:chExt cx="961" cy="862"/>
          </a:xfrm>
        </p:grpSpPr>
        <p:sp>
          <p:nvSpPr>
            <p:cNvPr id="580612" name="AutoShape 4"/>
            <p:cNvSpPr>
              <a:spLocks noChangeArrowheads="1"/>
            </p:cNvSpPr>
            <p:nvPr/>
          </p:nvSpPr>
          <p:spPr bwMode="auto">
            <a:xfrm>
              <a:off x="476" y="1162"/>
              <a:ext cx="907" cy="862"/>
            </a:xfrm>
            <a:prstGeom prst="roundRect">
              <a:avLst>
                <a:gd name="adj" fmla="val 16667"/>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17425" name="Text Box 5"/>
            <p:cNvSpPr txBox="1">
              <a:spLocks noChangeArrowheads="1"/>
            </p:cNvSpPr>
            <p:nvPr/>
          </p:nvSpPr>
          <p:spPr bwMode="auto">
            <a:xfrm>
              <a:off x="471" y="1187"/>
              <a:ext cx="961" cy="826"/>
            </a:xfrm>
            <a:prstGeom prst="rect">
              <a:avLst/>
            </a:prstGeom>
            <a:noFill/>
            <a:ln w="9525">
              <a:noFill/>
              <a:miter lim="800000"/>
              <a:headEnd/>
              <a:tailEnd/>
            </a:ln>
          </p:spPr>
          <p:txBody>
            <a:bodyPr wrap="none">
              <a:spAutoFit/>
            </a:bodyPr>
            <a:lstStyle/>
            <a:p>
              <a:pPr algn="ctr"/>
              <a:r>
                <a:rPr lang="en-US" sz="4000" i="0" dirty="0">
                  <a:solidFill>
                    <a:schemeClr val="bg1">
                      <a:lumMod val="95000"/>
                    </a:schemeClr>
                  </a:solidFill>
                  <a:latin typeface="Times New Roman" pitchFamily="18" charset="0"/>
                  <a:cs typeface="Arial" pitchFamily="34" charset="0"/>
                </a:rPr>
                <a:t>Effort </a:t>
              </a:r>
            </a:p>
            <a:p>
              <a:pPr algn="ctr"/>
              <a:r>
                <a:rPr lang="fa-IR" sz="4000" i="0" dirty="0">
                  <a:solidFill>
                    <a:schemeClr val="tx2">
                      <a:lumMod val="40000"/>
                      <a:lumOff val="60000"/>
                    </a:schemeClr>
                  </a:solidFill>
                  <a:latin typeface="Times New Roman" pitchFamily="18" charset="0"/>
                  <a:cs typeface="Arial" pitchFamily="34" charset="0"/>
                </a:rPr>
                <a:t>تلاش </a:t>
              </a:r>
              <a:endParaRPr lang="en-US" sz="4000" i="0" dirty="0">
                <a:solidFill>
                  <a:schemeClr val="tx2">
                    <a:lumMod val="40000"/>
                    <a:lumOff val="60000"/>
                  </a:schemeClr>
                </a:solidFill>
                <a:latin typeface="Times New Roman" pitchFamily="18" charset="0"/>
                <a:cs typeface="Arial" pitchFamily="34" charset="0"/>
              </a:endParaRPr>
            </a:p>
          </p:txBody>
        </p:sp>
      </p:grpSp>
      <p:grpSp>
        <p:nvGrpSpPr>
          <p:cNvPr id="3" name="Group 6"/>
          <p:cNvGrpSpPr>
            <a:grpSpLocks/>
          </p:cNvGrpSpPr>
          <p:nvPr/>
        </p:nvGrpSpPr>
        <p:grpSpPr bwMode="auto">
          <a:xfrm>
            <a:off x="6227763" y="3573463"/>
            <a:ext cx="2160587" cy="1368425"/>
            <a:chOff x="4014" y="1162"/>
            <a:chExt cx="1361" cy="862"/>
          </a:xfrm>
        </p:grpSpPr>
        <p:sp>
          <p:nvSpPr>
            <p:cNvPr id="580615" name="AutoShape 7"/>
            <p:cNvSpPr>
              <a:spLocks noChangeArrowheads="1"/>
            </p:cNvSpPr>
            <p:nvPr/>
          </p:nvSpPr>
          <p:spPr bwMode="auto">
            <a:xfrm>
              <a:off x="4014" y="1162"/>
              <a:ext cx="1361" cy="862"/>
            </a:xfrm>
            <a:prstGeom prst="roundRect">
              <a:avLst>
                <a:gd name="adj" fmla="val 16667"/>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17423" name="Text Box 8"/>
            <p:cNvSpPr txBox="1">
              <a:spLocks noChangeArrowheads="1"/>
            </p:cNvSpPr>
            <p:nvPr/>
          </p:nvSpPr>
          <p:spPr bwMode="auto">
            <a:xfrm>
              <a:off x="4021" y="1162"/>
              <a:ext cx="1147" cy="826"/>
            </a:xfrm>
            <a:prstGeom prst="rect">
              <a:avLst/>
            </a:prstGeom>
            <a:noFill/>
            <a:ln w="9525">
              <a:noFill/>
              <a:miter lim="800000"/>
              <a:headEnd/>
              <a:tailEnd/>
            </a:ln>
          </p:spPr>
          <p:txBody>
            <a:bodyPr wrap="none">
              <a:spAutoFit/>
            </a:bodyPr>
            <a:lstStyle/>
            <a:p>
              <a:pPr algn="ctr"/>
              <a:r>
                <a:rPr lang="en-US" sz="4000" i="0" dirty="0">
                  <a:solidFill>
                    <a:schemeClr val="bg1">
                      <a:lumMod val="95000"/>
                    </a:schemeClr>
                  </a:solidFill>
                  <a:latin typeface="Times New Roman" pitchFamily="18" charset="0"/>
                  <a:cs typeface="Arial" pitchFamily="34" charset="0"/>
                </a:rPr>
                <a:t>efficacy</a:t>
              </a:r>
            </a:p>
            <a:p>
              <a:pPr algn="ctr"/>
              <a:r>
                <a:rPr lang="fa-IR" sz="4000" i="0" dirty="0">
                  <a:solidFill>
                    <a:schemeClr val="tx2">
                      <a:lumMod val="40000"/>
                      <a:lumOff val="60000"/>
                    </a:schemeClr>
                  </a:solidFill>
                  <a:latin typeface="Times New Roman" pitchFamily="18" charset="0"/>
                  <a:cs typeface="Arial" pitchFamily="34" charset="0"/>
                </a:rPr>
                <a:t>بازده </a:t>
              </a:r>
              <a:endParaRPr lang="en-US" sz="4000" i="0" dirty="0">
                <a:solidFill>
                  <a:schemeClr val="tx2">
                    <a:lumMod val="40000"/>
                    <a:lumOff val="60000"/>
                  </a:schemeClr>
                </a:solidFill>
                <a:latin typeface="Times New Roman" pitchFamily="18" charset="0"/>
                <a:cs typeface="Arial" pitchFamily="34" charset="0"/>
              </a:endParaRPr>
            </a:p>
          </p:txBody>
        </p:sp>
      </p:grpSp>
      <p:sp>
        <p:nvSpPr>
          <p:cNvPr id="580617" name="AutoShape 9"/>
          <p:cNvSpPr>
            <a:spLocks noChangeArrowheads="1"/>
          </p:cNvSpPr>
          <p:nvPr/>
        </p:nvSpPr>
        <p:spPr bwMode="auto">
          <a:xfrm>
            <a:off x="2195513" y="4005263"/>
            <a:ext cx="649287" cy="360362"/>
          </a:xfrm>
          <a:prstGeom prst="rightArrow">
            <a:avLst>
              <a:gd name="adj1" fmla="val 50000"/>
              <a:gd name="adj2" fmla="val 45044"/>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grpSp>
        <p:nvGrpSpPr>
          <p:cNvPr id="4" name="Group 10"/>
          <p:cNvGrpSpPr>
            <a:grpSpLocks/>
          </p:cNvGrpSpPr>
          <p:nvPr/>
        </p:nvGrpSpPr>
        <p:grpSpPr bwMode="auto">
          <a:xfrm>
            <a:off x="2816225" y="3573463"/>
            <a:ext cx="2908300" cy="1368425"/>
            <a:chOff x="1774" y="1162"/>
            <a:chExt cx="1832" cy="862"/>
          </a:xfrm>
        </p:grpSpPr>
        <p:sp>
          <p:nvSpPr>
            <p:cNvPr id="580619" name="AutoShape 11"/>
            <p:cNvSpPr>
              <a:spLocks noChangeArrowheads="1"/>
            </p:cNvSpPr>
            <p:nvPr/>
          </p:nvSpPr>
          <p:spPr bwMode="auto">
            <a:xfrm>
              <a:off x="1791" y="1162"/>
              <a:ext cx="1724" cy="862"/>
            </a:xfrm>
            <a:prstGeom prst="roundRect">
              <a:avLst>
                <a:gd name="adj" fmla="val 16667"/>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17421" name="Text Box 12"/>
            <p:cNvSpPr txBox="1">
              <a:spLocks noChangeArrowheads="1"/>
            </p:cNvSpPr>
            <p:nvPr/>
          </p:nvSpPr>
          <p:spPr bwMode="auto">
            <a:xfrm>
              <a:off x="1774" y="1162"/>
              <a:ext cx="1832" cy="826"/>
            </a:xfrm>
            <a:prstGeom prst="rect">
              <a:avLst/>
            </a:prstGeom>
            <a:noFill/>
            <a:ln w="9525">
              <a:noFill/>
              <a:miter lim="800000"/>
              <a:headEnd/>
              <a:tailEnd/>
            </a:ln>
          </p:spPr>
          <p:txBody>
            <a:bodyPr wrap="none">
              <a:spAutoFit/>
            </a:bodyPr>
            <a:lstStyle/>
            <a:p>
              <a:pPr algn="ctr"/>
              <a:r>
                <a:rPr lang="en-US" sz="4000" i="0" dirty="0">
                  <a:solidFill>
                    <a:schemeClr val="bg1">
                      <a:lumMod val="95000"/>
                    </a:schemeClr>
                  </a:solidFill>
                  <a:latin typeface="Times New Roman" pitchFamily="18" charset="0"/>
                  <a:cs typeface="Arial" pitchFamily="34" charset="0"/>
                </a:rPr>
                <a:t>Performance </a:t>
              </a:r>
            </a:p>
            <a:p>
              <a:pPr algn="ctr"/>
              <a:r>
                <a:rPr lang="fa-IR" sz="4000" i="0" dirty="0">
                  <a:solidFill>
                    <a:schemeClr val="tx2">
                      <a:lumMod val="40000"/>
                      <a:lumOff val="60000"/>
                    </a:schemeClr>
                  </a:solidFill>
                  <a:latin typeface="Times New Roman" pitchFamily="18" charset="0"/>
                  <a:cs typeface="Arial" pitchFamily="34" charset="0"/>
                </a:rPr>
                <a:t>عملکرد </a:t>
              </a:r>
              <a:endParaRPr lang="en-US" sz="4000" i="0" dirty="0">
                <a:solidFill>
                  <a:schemeClr val="tx2">
                    <a:lumMod val="40000"/>
                    <a:lumOff val="60000"/>
                  </a:schemeClr>
                </a:solidFill>
                <a:latin typeface="Times New Roman" pitchFamily="18" charset="0"/>
                <a:cs typeface="Arial" pitchFamily="34" charset="0"/>
              </a:endParaRPr>
            </a:p>
          </p:txBody>
        </p:sp>
      </p:grpSp>
      <p:sp>
        <p:nvSpPr>
          <p:cNvPr id="580621" name="AutoShape 13"/>
          <p:cNvSpPr>
            <a:spLocks noChangeArrowheads="1"/>
          </p:cNvSpPr>
          <p:nvPr/>
        </p:nvSpPr>
        <p:spPr bwMode="auto">
          <a:xfrm>
            <a:off x="5580063" y="4005263"/>
            <a:ext cx="649287" cy="360362"/>
          </a:xfrm>
          <a:prstGeom prst="rightArrow">
            <a:avLst>
              <a:gd name="adj1" fmla="val 50000"/>
              <a:gd name="adj2" fmla="val 45044"/>
            </a:avLst>
          </a:prstGeom>
          <a:solidFill>
            <a:srgbClr val="000066"/>
          </a:solidFill>
          <a:ln w="9525">
            <a:solidFill>
              <a:schemeClr val="tx1"/>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580622" name="AutoShape 14"/>
          <p:cNvSpPr>
            <a:spLocks noChangeArrowheads="1"/>
          </p:cNvSpPr>
          <p:nvPr/>
        </p:nvSpPr>
        <p:spPr bwMode="auto">
          <a:xfrm>
            <a:off x="2268538" y="2852738"/>
            <a:ext cx="485775" cy="1120775"/>
          </a:xfrm>
          <a:prstGeom prst="downArrow">
            <a:avLst>
              <a:gd name="adj1" fmla="val 50000"/>
              <a:gd name="adj2" fmla="val 57680"/>
            </a:avLst>
          </a:prstGeom>
          <a:noFill/>
          <a:ln w="9525" algn="ctr">
            <a:solidFill>
              <a:srgbClr val="000066"/>
            </a:solidFill>
            <a:miter lim="800000"/>
            <a:headEnd/>
            <a:tailEnd/>
          </a:ln>
          <a:effectLst/>
        </p:spPr>
        <p:txBody>
          <a:bodyPr anchor="ctr">
            <a:spAutoFit/>
          </a:bodyPr>
          <a:lstStyle/>
          <a:p>
            <a:pPr>
              <a:defRPr/>
            </a:pPr>
            <a:endParaRPr lang="fa-IR">
              <a:effectLst>
                <a:outerShdw blurRad="38100" dist="38100" dir="2700000" algn="tl">
                  <a:srgbClr val="000000">
                    <a:alpha val="43137"/>
                  </a:srgbClr>
                </a:outerShdw>
              </a:effectLst>
            </a:endParaRPr>
          </a:p>
        </p:txBody>
      </p:sp>
      <p:grpSp>
        <p:nvGrpSpPr>
          <p:cNvPr id="5" name="Group 15"/>
          <p:cNvGrpSpPr>
            <a:grpSpLocks/>
          </p:cNvGrpSpPr>
          <p:nvPr/>
        </p:nvGrpSpPr>
        <p:grpSpPr bwMode="auto">
          <a:xfrm>
            <a:off x="1758950" y="1989138"/>
            <a:ext cx="1439863" cy="863600"/>
            <a:chOff x="476" y="1162"/>
            <a:chExt cx="907" cy="862"/>
          </a:xfrm>
        </p:grpSpPr>
        <p:sp>
          <p:nvSpPr>
            <p:cNvPr id="580624" name="AutoShape 16"/>
            <p:cNvSpPr>
              <a:spLocks noChangeArrowheads="1"/>
            </p:cNvSpPr>
            <p:nvPr/>
          </p:nvSpPr>
          <p:spPr bwMode="auto">
            <a:xfrm>
              <a:off x="476" y="1162"/>
              <a:ext cx="907" cy="862"/>
            </a:xfrm>
            <a:prstGeom prst="roundRect">
              <a:avLst>
                <a:gd name="adj" fmla="val 16667"/>
              </a:avLst>
            </a:prstGeom>
            <a:noFill/>
            <a:ln w="9525">
              <a:solidFill>
                <a:srgbClr val="000066"/>
              </a:solidFill>
              <a:miter lim="800000"/>
              <a:headEnd/>
              <a:tailEnd/>
            </a:ln>
            <a:effectLst/>
          </p:spPr>
          <p:txBody>
            <a:bodyPr wrap="none" anchor="ctr"/>
            <a:lstStyle/>
            <a:p>
              <a:pPr>
                <a:defRPr/>
              </a:pPr>
              <a:endParaRPr lang="fa-IR">
                <a:effectLst>
                  <a:outerShdw blurRad="38100" dist="38100" dir="2700000" algn="tl">
                    <a:srgbClr val="000000">
                      <a:alpha val="43137"/>
                    </a:srgbClr>
                  </a:outerShdw>
                </a:effectLst>
              </a:endParaRPr>
            </a:p>
          </p:txBody>
        </p:sp>
        <p:sp>
          <p:nvSpPr>
            <p:cNvPr id="17419" name="Text Box 17"/>
            <p:cNvSpPr txBox="1">
              <a:spLocks noChangeArrowheads="1"/>
            </p:cNvSpPr>
            <p:nvPr/>
          </p:nvSpPr>
          <p:spPr bwMode="auto">
            <a:xfrm>
              <a:off x="530" y="1186"/>
              <a:ext cx="840" cy="707"/>
            </a:xfrm>
            <a:prstGeom prst="rect">
              <a:avLst/>
            </a:prstGeom>
            <a:noFill/>
            <a:ln w="9525">
              <a:noFill/>
              <a:miter lim="800000"/>
              <a:headEnd/>
              <a:tailEnd/>
            </a:ln>
          </p:spPr>
          <p:txBody>
            <a:bodyPr wrap="none">
              <a:spAutoFit/>
            </a:bodyPr>
            <a:lstStyle/>
            <a:p>
              <a:pPr algn="ctr"/>
              <a:r>
                <a:rPr lang="fa-IR" sz="4000" i="0" dirty="0">
                  <a:solidFill>
                    <a:srgbClr val="00B0F0"/>
                  </a:solidFill>
                  <a:effectLst>
                    <a:outerShdw blurRad="38100" dist="38100" dir="2700000" algn="tl">
                      <a:srgbClr val="000000">
                        <a:alpha val="43137"/>
                      </a:srgbClr>
                    </a:outerShdw>
                  </a:effectLst>
                  <a:latin typeface="Times New Roman" pitchFamily="18" charset="0"/>
                  <a:cs typeface="2  Sina" pitchFamily="2" charset="-78"/>
                </a:rPr>
                <a:t>منابع</a:t>
              </a:r>
              <a:endParaRPr lang="en-US" sz="4000" i="0" dirty="0">
                <a:solidFill>
                  <a:srgbClr val="00B0F0"/>
                </a:solidFill>
                <a:effectLst>
                  <a:outerShdw blurRad="38100" dist="38100" dir="2700000" algn="tl">
                    <a:srgbClr val="000000">
                      <a:alpha val="43137"/>
                    </a:srgbClr>
                  </a:outerShdw>
                </a:effectLst>
                <a:latin typeface="Times New Roman" pitchFamily="18" charset="0"/>
                <a:cs typeface="2  Sina" pitchFamily="2" charset="-78"/>
              </a:endParaRP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4750296" cy="3458815"/>
          </a:xfrm>
        </p:spPr>
        <p:txBody>
          <a:bodyPr>
            <a:normAutofit/>
          </a:bodyPr>
          <a:lstStyle/>
          <a:p>
            <a:r>
              <a:rPr lang="fa-IR" dirty="0" smtClean="0">
                <a:solidFill>
                  <a:srgbClr val="002060"/>
                </a:solidFill>
                <a:cs typeface="2  Niki Border" pitchFamily="2" charset="-78"/>
              </a:rPr>
              <a:t>عملکرد فرد حاصل جمع کار فردی به علاوه تسهیلات، شرایط و منابع موجود در محیط کار است</a:t>
            </a:r>
            <a:endParaRPr lang="en-US" dirty="0">
              <a:solidFill>
                <a:srgbClr val="002060"/>
              </a:solidFill>
              <a:cs typeface="2  Niki Border" pitchFamily="2" charset="-78"/>
            </a:endParaRPr>
          </a:p>
        </p:txBody>
      </p:sp>
      <p:pic>
        <p:nvPicPr>
          <p:cNvPr id="3" name="Picture 4" descr="success street"/>
          <p:cNvPicPr>
            <a:picLocks noChangeAspect="1" noChangeArrowheads="1"/>
          </p:cNvPicPr>
          <p:nvPr/>
        </p:nvPicPr>
        <p:blipFill>
          <a:blip r:embed="rId2" cstate="print"/>
          <a:srcRect/>
          <a:stretch>
            <a:fillRect/>
          </a:stretch>
        </p:blipFill>
        <p:spPr bwMode="auto">
          <a:xfrm>
            <a:off x="5486400" y="1905000"/>
            <a:ext cx="2624138" cy="3935413"/>
          </a:xfrm>
          <a:prstGeom prst="rect">
            <a:avLst/>
          </a:prstGeom>
          <a:noFill/>
          <a:ln w="9525">
            <a:noFill/>
            <a:miter lim="800000"/>
            <a:headEnd/>
            <a:tailEnd/>
          </a:ln>
          <a:effectLst>
            <a:outerShdw dist="89803" dir="2700000" algn="ctr" rotWithShape="0">
              <a:srgbClr val="808080"/>
            </a:outerShdw>
          </a:effec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135</TotalTime>
  <Words>1342</Words>
  <Application>Microsoft Office PowerPoint</Application>
  <PresentationFormat>On-screen Show (4:3)</PresentationFormat>
  <Paragraphs>230</Paragraphs>
  <Slides>47</Slides>
  <Notes>3</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47</vt:i4>
      </vt:variant>
    </vt:vector>
  </HeadingPairs>
  <TitlesOfParts>
    <vt:vector size="50" baseType="lpstr">
      <vt:lpstr>Office Theme</vt:lpstr>
      <vt:lpstr>Chart</vt:lpstr>
      <vt:lpstr>Document</vt:lpstr>
      <vt:lpstr>Slide 1</vt:lpstr>
      <vt:lpstr>مدیریت عملکرد در دانشگاه کارگاه ویژه مدیران گروههای آموزشی</vt:lpstr>
      <vt:lpstr> هدف های کارگاه: آشنایی با مفهوم مدیریت عملکرد توجه به کارکرد ارزشیابی عملکرد کاربردهای مدیریت عملکرد در گروه آموزشی </vt:lpstr>
      <vt:lpstr>وقتی به عملکرد فکر می کنید چه به ذهن  شما می رسد؟ چه چیزهایی درست و چه چیزهایی نادرست بوده است؟ </vt:lpstr>
      <vt:lpstr>عملکرد، بازده، کوشش</vt:lpstr>
      <vt:lpstr>Slide 6</vt:lpstr>
      <vt:lpstr>عوامل موثر بر تلاش فردی </vt:lpstr>
      <vt:lpstr>آیا عملکرد فرد فقط تحت تاثیر کار او است؟</vt:lpstr>
      <vt:lpstr>عملکرد فرد حاصل جمع کار فردی به علاوه تسهیلات، شرایط و منابع موجود در محیط کار است</vt:lpstr>
      <vt:lpstr>بازده </vt:lpstr>
      <vt:lpstr>بازده فردی عملکرد</vt:lpstr>
      <vt:lpstr>اعضای هیئت علمی گروهی که شما مدیریت آن را بر عهده دارید: افراد خلاق و مبتکری هستند؟ انطباق پذیر و پیشرفت طلب هستند؟ افرادی هستند که همراه می شوند؟ مخالف و کم اثر هستند؟  </vt:lpstr>
      <vt:lpstr>Slide 13</vt:lpstr>
      <vt:lpstr>به عملکرد خود به عنوان مدیر گروه بیندیشید کدام عملکرد خود را درست و کدام را نادرست می دانید؟</vt:lpstr>
      <vt:lpstr>به عنوان مدیر گروه به عملکرد همکار یا همکاران خود بیندیشید کدام عملکرد آنان را درست و کدام را نادرست  می دانید؟</vt:lpstr>
      <vt:lpstr>به عنوان مدیر گروه به عملکرد گروه آموزشی خود بیندیشید کدام عملکرد را درست و کدام را نادرست می دانید؟</vt:lpstr>
      <vt:lpstr>مدیریت عملكرد  Performance management</vt:lpstr>
      <vt:lpstr>مديريت عملكرد چیست؟</vt:lpstr>
      <vt:lpstr>تعریف </vt:lpstr>
      <vt:lpstr>Slide 20</vt:lpstr>
      <vt:lpstr>ارزشیابی عملکرد در گروه آموزشی</vt:lpstr>
      <vt:lpstr>ارزشيابي عملكرد</vt:lpstr>
      <vt:lpstr>Slide 23</vt:lpstr>
      <vt:lpstr>شيوه های ارزشيابی عملكرد</vt:lpstr>
      <vt:lpstr>در گروه آموزشی شما با تاکید بر کدام شیوه ارزشیابی عملكردصورت می گیرد؟</vt:lpstr>
      <vt:lpstr>Slide 26</vt:lpstr>
      <vt:lpstr>Slide 27</vt:lpstr>
      <vt:lpstr>Slide 28</vt:lpstr>
      <vt:lpstr>روش امتيازبندي در اين روش هر يک از ويژگي هاي مورد توجه و نياز دانشگاه و گروه به ترتيب نوشته شده و براي هر يک، امتياز بخصوصي در نظر گرفته مي‌شود. در پايان، مجموع امتيازات هر يک از اعضای هیئت علمی،  مشمول يکي از سطوح مي‌شود که نشاندهنده وضعیت موجود آنان نسبت به سطح مورد انتظار دانشگاه یا گروه خواهد بود.   جدول 1 نمونه‌اي از جداول امتياز دهي را نشان می دهد: </vt:lpstr>
      <vt:lpstr>Slide 30</vt:lpstr>
      <vt:lpstr>Slide 31</vt:lpstr>
      <vt:lpstr>Slide 32</vt:lpstr>
      <vt:lpstr>Slide 33</vt:lpstr>
      <vt:lpstr>Slide 34</vt:lpstr>
      <vt:lpstr>Slide 35</vt:lpstr>
      <vt:lpstr>Slide 36</vt:lpstr>
      <vt:lpstr>چه باید کرد؟ </vt:lpstr>
      <vt:lpstr>ده اشتباه مدیران هنگام ارزشیابی عملکرد منابع انسانی: </vt:lpstr>
      <vt:lpstr>ادامه</vt:lpstr>
      <vt:lpstr>هفت اشتباهی که کارکنان هنگام ارزشیابی عملکرد به آن دچار میشوند:</vt:lpstr>
      <vt:lpstr>یک نظام ارزشیابی خوب به توسعه دانشگاه کمک می کند. این نظام به نحوی طراحی شده است که :  از اعتبار و روایی کافی برخوردار باشد  با مختصات سازمانی دانشگاه انطباق داشته باشد به پیشبرد استراتژی های دانشگاه کمک کند به اتکای اصول و راهبردهای مدیریت عملکرد تنظیم شده باشد از دیدگاه های مدیران الهام گرفته باشد و از پشتیبانی همه جانبه  آنان برخوردار باشد با مشارکت عمومی همه منابع انسانی طراحی و اجرا شده باشد بر بهبود عملکرد و رشد حرفه ای کارکنان تاکید کند به توسعه روابط انسانی،رضایت شغلی و روحیه گروهی کمک کند    </vt:lpstr>
      <vt:lpstr>با وجود ارزشمندی ارزیابی عملکرد، جایگاه آن در مقایسه با مدیریت عملکرد باید مورد نظر قرار بگیرد</vt:lpstr>
      <vt:lpstr>From evaluation (an incentive mechanism) to management (capacity building) </vt:lpstr>
      <vt:lpstr>تمركز بر نقش مربي به جاي ارزيابي رسمي و داوري   تاكيد بر رويكردي مشاركتي به جاي رويكردي بالا به پايين   تمركز بر نيازهاي پرورش بجاي توجه به اشتباهات </vt:lpstr>
      <vt:lpstr>تفاوت مدیریت با ارزيابي عملكرد</vt:lpstr>
      <vt:lpstr>Slide 46</vt:lpstr>
      <vt:lpstr>از حضور و همکاری شما در این کارگاه صمیمانه سپاسگزارم</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مدیریت عملکرد در دانشگاه کارگاه ویژه مدیران گروههای آموزشی</dc:title>
  <dc:creator>Seven</dc:creator>
  <cp:lastModifiedBy>Seven</cp:lastModifiedBy>
  <cp:revision>18</cp:revision>
  <dcterms:created xsi:type="dcterms:W3CDTF">2012-06-19T23:57:12Z</dcterms:created>
  <dcterms:modified xsi:type="dcterms:W3CDTF">2012-06-20T02:13:55Z</dcterms:modified>
</cp:coreProperties>
</file>